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73" r:id="rId3"/>
  </p:sldMasterIdLst>
  <p:notesMasterIdLst>
    <p:notesMasterId r:id="rId61"/>
  </p:notesMasterIdLst>
  <p:sldIdLst>
    <p:sldId id="2318" r:id="rId4"/>
    <p:sldId id="1987" r:id="rId5"/>
    <p:sldId id="2324" r:id="rId6"/>
    <p:sldId id="2346" r:id="rId7"/>
    <p:sldId id="2246" r:id="rId8"/>
    <p:sldId id="2336" r:id="rId9"/>
    <p:sldId id="2338" r:id="rId10"/>
    <p:sldId id="2342" r:id="rId11"/>
    <p:sldId id="2347" r:id="rId12"/>
    <p:sldId id="2377" r:id="rId13"/>
    <p:sldId id="2349" r:id="rId14"/>
    <p:sldId id="2348" r:id="rId15"/>
    <p:sldId id="256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363" r:id="rId49"/>
    <p:sldId id="2355" r:id="rId50"/>
    <p:sldId id="2364" r:id="rId51"/>
    <p:sldId id="2379" r:id="rId52"/>
    <p:sldId id="2372" r:id="rId53"/>
    <p:sldId id="2368" r:id="rId54"/>
    <p:sldId id="2369" r:id="rId55"/>
    <p:sldId id="2382" r:id="rId56"/>
    <p:sldId id="2381" r:id="rId57"/>
    <p:sldId id="2357" r:id="rId58"/>
    <p:sldId id="2358" r:id="rId59"/>
    <p:sldId id="2375" r:id="rId60"/>
  </p:sldIdLst>
  <p:sldSz cx="12192000" cy="6858000"/>
  <p:notesSz cx="6858000" cy="9144000"/>
  <p:embeddedFontLst>
    <p:embeddedFont>
      <p:font typeface="Bebas Neue" panose="020B0606020202050201" pitchFamily="34" charset="77"/>
      <p:regular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libri Light" panose="020F0302020204030204" pitchFamily="34" charset="0"/>
      <p:regular r:id="rId67"/>
      <p:italic r:id="rId68"/>
    </p:embeddedFont>
    <p:embeddedFont>
      <p:font typeface="Della Respira" panose="02000603000000000000" pitchFamily="2" charset="0"/>
      <p:regular r:id="rId69"/>
    </p:embeddedFont>
    <p:embeddedFont>
      <p:font typeface="Oswald" pitchFamily="2" charset="77"/>
      <p:regular r:id="rId70"/>
      <p:bold r:id="rId71"/>
    </p:embeddedFont>
    <p:embeddedFont>
      <p:font typeface="Oswald Light" pitchFamily="2" charset="77"/>
      <p:regular r:id="rId72"/>
    </p:embeddedFont>
    <p:embeddedFont>
      <p:font typeface="Oswald SemiBold" pitchFamily="2" charset="77"/>
      <p:regular r:id="rId73"/>
      <p:bold r:id="rId74"/>
    </p:embeddedFont>
    <p:embeddedFont>
      <p:font typeface="Roboto" panose="02000000000000000000" pitchFamily="2" charset="0"/>
      <p:regular r:id="rId75"/>
      <p:bold r:id="rId76"/>
      <p:italic r:id="rId77"/>
      <p:boldItalic r:id="rId78"/>
    </p:embeddedFont>
    <p:embeddedFont>
      <p:font typeface="Roboto Black" panose="02000000000000000000" pitchFamily="2" charset="0"/>
      <p:bold r:id="rId79"/>
      <p:italic r:id="rId80"/>
      <p:boldItalic r:id="rId81"/>
    </p:embeddedFont>
    <p:embeddedFont>
      <p:font typeface="Roboto Medium" panose="02000000000000000000" pitchFamily="2" charset="0"/>
      <p:regular r:id="rId82"/>
      <p: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595959"/>
    <a:srgbClr val="57FF00"/>
    <a:srgbClr val="DADCDC"/>
    <a:srgbClr val="585858"/>
    <a:srgbClr val="817E7D"/>
    <a:srgbClr val="FAAB02"/>
    <a:srgbClr val="FBBF00"/>
    <a:srgbClr val="949494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88778" autoAdjust="0"/>
  </p:normalViewPr>
  <p:slideViewPr>
    <p:cSldViewPr snapToGrid="0">
      <p:cViewPr varScale="1">
        <p:scale>
          <a:sx n="103" d="100"/>
          <a:sy n="103" d="100"/>
        </p:scale>
        <p:origin x="20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font" Target="fonts/font20.fntdata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15.fntdata"/><Relationship Id="rId7" Type="http://schemas.openxmlformats.org/officeDocument/2006/relationships/slide" Target="slides/slide4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font" Target="fonts/font5.fntdata"/><Relationship Id="rId87" Type="http://schemas.openxmlformats.org/officeDocument/2006/relationships/tableStyles" Target="tableStyles.xml"/><Relationship Id="rId61" Type="http://schemas.openxmlformats.org/officeDocument/2006/relationships/notesMaster" Target="notesMasters/notesMaster1.xml"/><Relationship Id="rId82" Type="http://schemas.openxmlformats.org/officeDocument/2006/relationships/font" Target="fonts/font2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2A11-72B3-174E-812E-DB995333F744}" type="datetimeFigureOut">
              <a:t>15/05/2024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705C-C24F-D340-B877-BB2BBEB5724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06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975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74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44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aseline="0" dirty="0"/>
              <a:t>What is Egypt?</a:t>
            </a:r>
            <a:endParaRPr sz="8000" baseline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Sumer?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China?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the Inca Empire?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the Nabateans?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6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Christopher Columbus?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Ferdinand Magellan?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Leif Erikson?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Francisco Pizarro?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Captain James Cook?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George Washington?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Napoleon Bonaparte?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Toussaint Louverture?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Simón Bolívar?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Miguel Hidalgo?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48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the steam engine?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the Bessemer process?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the assembly line?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the telegraph?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capitalism?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the assassination in Sarajevo?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the Schlieffen Plan?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the Battle of Stalingrad?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Bletchley Park?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Pearl Harbor?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82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834a636a1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834a636a1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Yuri Gagarin?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834a636a1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834a636a1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NASA?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834a636a1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834a636a1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Apollo 11?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834a636a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834a636a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is Mir?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834a636a1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834a636a1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 is Sally Ride?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834a636a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834a636a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705C-C24F-D340-B877-BB2BBEB5724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461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173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30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68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592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485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812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05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839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830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485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625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5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33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FA12-C4A7-47AA-8763-104DFCC3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EF03-61AA-CCF1-31C7-E1E92C08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3082-0A9A-DFD1-A49A-C33FC0F5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6CCE-4856-35BB-676C-1CFE0AF0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250C6-8213-0D73-F8EF-D0C9AC04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8F5-6B23-3202-D951-70DF8343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85B64-C880-E1FC-BC34-0F27AC73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0F954-5388-11E6-D220-5E7E372F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D49EC-2ECC-CD7C-9149-BF6D0207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A8CC-855F-4E14-C48F-102A4621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9D496-0283-59E0-C40F-25F3A51A4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F4124-2D48-2ACC-9733-CD741A126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AACD-E0E8-E86F-353E-369EE018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08C1-CB19-767A-F8B1-0608B89B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7933D-7AC8-45FD-988C-C63EE78B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914400" y="3592533"/>
            <a:ext cx="10363200" cy="8104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75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914400" y="3567033"/>
            <a:ext cx="10363200" cy="8076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914400" y="4509111"/>
            <a:ext cx="10363200" cy="5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1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927600" y="927600"/>
            <a:ext cx="10336800" cy="50028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49400" y="2882400"/>
            <a:ext cx="84932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SzPts val="3000"/>
              <a:buChar char="➢"/>
              <a:defRPr sz="4000"/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/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/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4000"/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/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/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4000"/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/>
            </a:lvl8pPr>
            <a:lvl9pPr marL="5486263" lvl="8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4791200" y="10418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128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4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927600" y="927600"/>
            <a:ext cx="10336800" cy="50028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363367" y="1344067"/>
            <a:ext cx="9465200" cy="47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342016" y="1967767"/>
            <a:ext cx="2948400" cy="36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4600345" y="1967767"/>
            <a:ext cx="2948400" cy="36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7858675" y="1967767"/>
            <a:ext cx="2948400" cy="36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481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927600" y="927600"/>
            <a:ext cx="10336800" cy="50028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363367" y="1344067"/>
            <a:ext cx="9465200" cy="47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102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JEOPARTY Panel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647081" y="646470"/>
            <a:ext cx="10903256" cy="557762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927600" y="0"/>
            <a:ext cx="10336800" cy="6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763627" y="763565"/>
            <a:ext cx="1687652" cy="5357745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2557070" y="763565"/>
            <a:ext cx="1687652" cy="5357745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4350513" y="763565"/>
            <a:ext cx="1687652" cy="5357745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6143957" y="763565"/>
            <a:ext cx="1687652" cy="5357745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7937399" y="763565"/>
            <a:ext cx="1687652" cy="5357745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9730842" y="763565"/>
            <a:ext cx="1687652" cy="5357745"/>
            <a:chOff x="7319696" y="572684"/>
            <a:chExt cx="1251349" cy="4018309"/>
          </a:xfrm>
        </p:grpSpPr>
        <p:sp>
          <p:nvSpPr>
            <p:cNvPr id="180" name="Google Shape;180;p9"/>
            <p:cNvSpPr/>
            <p:nvPr/>
          </p:nvSpPr>
          <p:spPr>
            <a:xfrm>
              <a:off x="73196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73196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3196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3196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3196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3196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025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JEOPARTY Categor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647081" y="646470"/>
            <a:ext cx="10903256" cy="5577621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2022700" y="1999300"/>
            <a:ext cx="8149200" cy="91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48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48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48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48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48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48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48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48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48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2022700" y="2664600"/>
            <a:ext cx="8164800" cy="210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None/>
              <a:defRPr sz="128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None/>
              <a:defRPr sz="128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None/>
              <a:defRPr sz="128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None/>
              <a:defRPr sz="128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None/>
              <a:defRPr sz="128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None/>
              <a:defRPr sz="128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None/>
              <a:defRPr sz="128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None/>
              <a:defRPr sz="128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None/>
              <a:defRPr sz="128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478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JEOPARTY Answ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647081" y="646470"/>
            <a:ext cx="10903256" cy="5577621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376100" y="1331100"/>
            <a:ext cx="9442400" cy="420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4526400" y="5771467"/>
            <a:ext cx="3139200" cy="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333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181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E6DA-7F95-17B0-A783-55D81EE0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2F3C-87D6-B601-E61F-44A720C4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A5F9-B64B-38E8-56ED-B9A30EAF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65C5-2E30-7724-7BFA-021D20C1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2568C-2AF8-3DAE-1CC7-C8F3B3A3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JEOPARTY Answer (with category info)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647081" y="646470"/>
            <a:ext cx="10903256" cy="5577621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4533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None/>
              <a:defRPr sz="2667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None/>
              <a:defRPr sz="2667"/>
            </a:lvl2pPr>
            <a:lvl3pPr lvl="2">
              <a:spcBef>
                <a:spcPts val="800"/>
              </a:spcBef>
              <a:spcAft>
                <a:spcPts val="0"/>
              </a:spcAft>
              <a:buNone/>
              <a:defRPr sz="2667"/>
            </a:lvl3pPr>
            <a:lvl4pPr lvl="3">
              <a:spcBef>
                <a:spcPts val="800"/>
              </a:spcBef>
              <a:spcAft>
                <a:spcPts val="0"/>
              </a:spcAft>
              <a:buNone/>
              <a:defRPr sz="2667"/>
            </a:lvl4pPr>
            <a:lvl5pPr lvl="4">
              <a:spcBef>
                <a:spcPts val="800"/>
              </a:spcBef>
              <a:spcAft>
                <a:spcPts val="0"/>
              </a:spcAft>
              <a:buNone/>
              <a:defRPr sz="2667"/>
            </a:lvl5pPr>
            <a:lvl6pPr lvl="5">
              <a:spcBef>
                <a:spcPts val="800"/>
              </a:spcBef>
              <a:spcAft>
                <a:spcPts val="0"/>
              </a:spcAft>
              <a:buNone/>
              <a:defRPr sz="2667"/>
            </a:lvl6pPr>
            <a:lvl7pPr lvl="6">
              <a:spcBef>
                <a:spcPts val="800"/>
              </a:spcBef>
              <a:spcAft>
                <a:spcPts val="0"/>
              </a:spcAft>
              <a:buNone/>
              <a:defRPr sz="2667"/>
            </a:lvl7pPr>
            <a:lvl8pPr lvl="7">
              <a:spcBef>
                <a:spcPts val="800"/>
              </a:spcBef>
              <a:spcAft>
                <a:spcPts val="0"/>
              </a:spcAft>
              <a:buNone/>
              <a:defRPr sz="2667"/>
            </a:lvl8pPr>
            <a:lvl9pPr lvl="8">
              <a:spcBef>
                <a:spcPts val="80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4526400" y="5771467"/>
            <a:ext cx="3139200" cy="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333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2129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927600" y="927600"/>
            <a:ext cx="10336800" cy="50028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1083967" y="5367067"/>
            <a:ext cx="100240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552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7972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F691-1A1F-997D-62E9-4FBAC52D1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D0C99-C6D6-AEFA-C00B-BA91D0AE0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5E00-6A33-6B3E-9A14-C5110FB4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4EB3-76AF-AC43-DF47-39E434EA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FD9C-D7C1-9902-E167-7003D330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781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6D7B-8BDB-0F03-1D65-5608980E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28D0-A5EA-D711-5564-A8425F78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987C7-116E-0B94-263B-1D7951A8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AFEB-2C29-F467-E078-807D21D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3EE8-9B6E-BFEC-9FDF-8D8CE2A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85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36E2-74FB-0B67-BCEF-D4C65CE5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36D4E-88D7-58B9-C1F1-1D6BBF3ED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F857-E382-720E-4656-8580C4F3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76ECA-ABCD-DCFA-DF7F-E9510423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CBFCC-2C7D-C13A-4C1A-DAB2B4BA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59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0B13-CB4A-5ECE-94E5-B5DA5AA8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19AB-0A09-729D-21CD-F957E7073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F02CF-26CA-6EEC-23E2-BCC36AA90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76338-4693-A8FE-AFA8-C525767C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476C3-23DD-3256-E622-C6A40BB3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D35FB-AE1C-7DC5-014C-E872F621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90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0EB2-5075-E5FA-95B2-A0D9D2D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3D29-1784-BBDD-26FE-2BD29201C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043AA-10BA-029B-E4B6-181C745DB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7E1F2-105B-0AF0-6689-D6736E460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E1482-7BAC-8DE9-133F-CE7F414F8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78491-F5BB-67A6-3176-779FC0CA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2C32F-9684-54F1-A0EA-E2E909CB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3266D-2E69-4279-0994-5BBAEDEF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13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7B30-4707-3147-4918-90E2028A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18DBF-1A72-5A48-A95C-3315D6F5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88F1-2F44-7C2D-4AC1-3BEF735A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A8287-8317-C683-08B0-4526728B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70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421E8-2F79-6A84-7D65-5EBBA858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5BEC3-7DF8-D4AE-D234-5AEDC034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7451-702C-756D-628C-E0A0EBB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7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FDDD-D66B-B825-DB1B-E3981256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FA4D5-DAB5-CD15-635A-873EE8EF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A8D9-A6A6-26C9-4DBE-8FB63DF6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2F65-FD1B-6EA1-F9A6-9844DBF9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9C16-780C-41CC-06B3-C858246F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1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A255-E0F2-5EF3-44AE-234E086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6398-99D4-9FE8-19D5-824388AB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BAB4B-923F-5CB6-9F9C-BCBEC32C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F6AC8-120B-FFFE-298A-04E79D9E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9E249-FE1B-1F0A-38CC-BDA3A3B9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2EE18-08EA-8561-2B20-1E07304F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56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BEA6-5FEF-56D5-EC27-15ABFD96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F2432-92C7-B8F6-3E21-C1AB6E34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6D99-9918-F7B6-A48B-3B6C49978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7644A-27DD-274A-1ADD-019B97A0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C0D3-B99C-0643-50B9-3EBAE205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FA77F-1CC2-06BF-F480-1A5DDD2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95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33FD-CC64-8FF6-C2B3-17AAD444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A1742-E357-D555-90F8-5E3A45CE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32EA7-6A79-3C1A-5842-6EE9A6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D3349-FD72-D398-8B0D-C0B824E3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D70EA-1DFE-480F-B7CF-CB78063D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37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E6511-D43A-B81D-9C20-8D7404A4C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64C1E-9EDD-FF11-C726-4EA0C45B8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39508-C6EA-222E-E633-0EE08A3A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561BE-2292-9DEB-DD27-C4042004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30C1-8A00-3B18-2B0A-C8CFE45E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4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67B4-81CB-C96C-3921-8486F993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AB7F-A065-84FF-4ED5-A939E035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892B-13A0-04DF-9C3C-04B1B541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A13BE-B809-FD91-9408-E43B724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29CE9-62C1-497E-1B04-6CBBDBDC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EA50E-7F96-A8E7-B948-595C5D9B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61D7-8DD3-28A6-7716-BFE5A64C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35A96-7797-E7CA-F643-D52F735FA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9E7A8-E99E-3DDB-B4DA-5BE5C765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AAD76-BEFC-5C2D-8564-6CCD89266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4D448-3C5D-B169-B135-6C0EB7F71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D9AAC-61D8-9566-1737-E940912D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7AF0C-72E4-C4BE-77F1-27C42658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0F3ED-7BB3-A40B-2056-8ACB20F7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53B1-66E3-8D62-1776-7648C4BE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60D56-D092-4388-56E7-61BE5866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D8F1E-2608-304A-CF00-03C5F10D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F3224-7841-8BB1-29EC-A22D28CD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17010-D142-6D90-3BF3-72A308A9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30C92-E01A-AD86-131D-BE052406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633B5-0289-1B40-70CF-0D398BCC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6310-E839-7D6E-732B-300BF6C8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28B3-C512-AEF1-E06C-9446FE6E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DF521-5D9A-E7F3-870C-9B148A85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A69F0-DB41-0EBA-CF67-E7724660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A7623-E6F9-F103-8139-7FFC5CE3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FF7E3-1358-3B81-5330-3A1C5987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EE07-CCBD-6797-D82F-1213AF1A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C4002-BA8A-CBE2-3933-A98515BE9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44F68-7649-FAA9-9FD2-4F5793A52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DC181-8AB4-B1CD-CB08-2A864361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F6270-2AA4-074F-D0E3-6DA9ADB7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8137A-4F7A-7669-DA39-E5A90FB7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94B0F-404A-D35D-E46D-E8041194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CDD91-F838-BADE-46E6-DA4B20A3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A25EF-8A8A-60D0-2A54-1C7E6E0AE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7186-D375-445B-AA32-707CBAE230B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4C03-FAE3-B160-1C15-3D902921D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87C38-CCD8-D524-A441-97B627EF2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7632" y="-311434"/>
            <a:ext cx="12319432" cy="4014556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33" y="4000667"/>
            <a:ext cx="12192063" cy="2853277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363367" y="1344067"/>
            <a:ext cx="9465200" cy="4772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363367" y="1967760"/>
            <a:ext cx="9465200" cy="36532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733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733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733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733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733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733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733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733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91873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129CD-6242-2152-22E7-C0F2CCE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7D1-352E-5016-F247-F958B86C9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D84B-036D-DB96-0C08-7526215E5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28B-053C-8740-9FFF-1C873AF96286}" type="datetimeFigureOut"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C95B-BE54-FA2C-6349-41721F8AD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A584-29AF-0494-BE43-B2FC47E47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48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8j3BiARNxk?feature=oembed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25.xml"/><Relationship Id="rId18" Type="http://schemas.openxmlformats.org/officeDocument/2006/relationships/slide" Target="slide30.xml"/><Relationship Id="rId26" Type="http://schemas.openxmlformats.org/officeDocument/2006/relationships/slide" Target="slide38.xml"/><Relationship Id="rId3" Type="http://schemas.openxmlformats.org/officeDocument/2006/relationships/slide" Target="slide15.xml"/><Relationship Id="rId21" Type="http://schemas.openxmlformats.org/officeDocument/2006/relationships/slide" Target="slide33.xml"/><Relationship Id="rId7" Type="http://schemas.openxmlformats.org/officeDocument/2006/relationships/slide" Target="slide19.xml"/><Relationship Id="rId12" Type="http://schemas.openxmlformats.org/officeDocument/2006/relationships/slide" Target="slide24.xml"/><Relationship Id="rId17" Type="http://schemas.openxmlformats.org/officeDocument/2006/relationships/slide" Target="slide29.xml"/><Relationship Id="rId25" Type="http://schemas.openxmlformats.org/officeDocument/2006/relationships/slide" Target="slide37.xml"/><Relationship Id="rId33" Type="http://schemas.openxmlformats.org/officeDocument/2006/relationships/slide" Target="slide46.xml"/><Relationship Id="rId2" Type="http://schemas.openxmlformats.org/officeDocument/2006/relationships/notesSlide" Target="../notesSlides/notesSlide14.xml"/><Relationship Id="rId16" Type="http://schemas.openxmlformats.org/officeDocument/2006/relationships/slide" Target="slide28.xml"/><Relationship Id="rId20" Type="http://schemas.openxmlformats.org/officeDocument/2006/relationships/slide" Target="slide32.xml"/><Relationship Id="rId29" Type="http://schemas.openxmlformats.org/officeDocument/2006/relationships/slide" Target="slide41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24" Type="http://schemas.openxmlformats.org/officeDocument/2006/relationships/slide" Target="slide36.xml"/><Relationship Id="rId32" Type="http://schemas.openxmlformats.org/officeDocument/2006/relationships/slide" Target="slide44.xml"/><Relationship Id="rId5" Type="http://schemas.openxmlformats.org/officeDocument/2006/relationships/slide" Target="slide17.xml"/><Relationship Id="rId15" Type="http://schemas.openxmlformats.org/officeDocument/2006/relationships/slide" Target="slide27.xml"/><Relationship Id="rId23" Type="http://schemas.openxmlformats.org/officeDocument/2006/relationships/slide" Target="slide35.xml"/><Relationship Id="rId28" Type="http://schemas.openxmlformats.org/officeDocument/2006/relationships/slide" Target="slide40.xml"/><Relationship Id="rId10" Type="http://schemas.openxmlformats.org/officeDocument/2006/relationships/slide" Target="slide22.xml"/><Relationship Id="rId19" Type="http://schemas.openxmlformats.org/officeDocument/2006/relationships/slide" Target="slide31.xml"/><Relationship Id="rId31" Type="http://schemas.openxmlformats.org/officeDocument/2006/relationships/slide" Target="slide43.xml"/><Relationship Id="rId4" Type="http://schemas.openxmlformats.org/officeDocument/2006/relationships/slide" Target="slide16.xml"/><Relationship Id="rId9" Type="http://schemas.openxmlformats.org/officeDocument/2006/relationships/slide" Target="slide21.xml"/><Relationship Id="rId14" Type="http://schemas.openxmlformats.org/officeDocument/2006/relationships/slide" Target="slide26.xml"/><Relationship Id="rId22" Type="http://schemas.openxmlformats.org/officeDocument/2006/relationships/slide" Target="slide34.xml"/><Relationship Id="rId27" Type="http://schemas.openxmlformats.org/officeDocument/2006/relationships/slide" Target="slide39.xml"/><Relationship Id="rId30" Type="http://schemas.openxmlformats.org/officeDocument/2006/relationships/slide" Target="slide42.xml"/><Relationship Id="rId8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784" y="-74473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lowchart: Manual Input 2">
            <a:extLst>
              <a:ext uri="{FF2B5EF4-FFF2-40B4-BE49-F238E27FC236}">
                <a16:creationId xmlns:a16="http://schemas.microsoft.com/office/drawing/2014/main" id="{EC913D5E-3449-E07F-0AF2-54F63FE5582A}"/>
              </a:ext>
            </a:extLst>
          </p:cNvPr>
          <p:cNvSpPr/>
          <p:nvPr/>
        </p:nvSpPr>
        <p:spPr>
          <a:xfrm rot="16200000">
            <a:off x="5085305" y="-198345"/>
            <a:ext cx="6910808" cy="73074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22000">
                <a:schemeClr val="bg1"/>
              </a:gs>
              <a:gs pos="48000">
                <a:srgbClr val="E9EAEA"/>
              </a:gs>
              <a:gs pos="74000">
                <a:srgbClr val="DADCDC"/>
              </a:gs>
              <a:gs pos="9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F2024-EFB4-EBBD-C3AD-0837CFE19A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234" y="771652"/>
            <a:ext cx="8277725" cy="5284800"/>
          </a:xfrm>
          <a:prstGeom prst="rect">
            <a:avLst/>
          </a:prstGeom>
        </p:spPr>
      </p:pic>
      <p:pic>
        <p:nvPicPr>
          <p:cNvPr id="5" name="Picture 4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60072BF5-235D-582A-ECF1-E48FEAB97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60" y="1155842"/>
            <a:ext cx="2828365" cy="2828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F1533A-5089-A4DB-2645-0E1D57609C23}"/>
              </a:ext>
            </a:extLst>
          </p:cNvPr>
          <p:cNvSpPr txBox="1"/>
          <p:nvPr/>
        </p:nvSpPr>
        <p:spPr>
          <a:xfrm>
            <a:off x="554913" y="3984207"/>
            <a:ext cx="387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8A763-A305-F9E9-F40E-193784B19AA8}"/>
              </a:ext>
            </a:extLst>
          </p:cNvPr>
          <p:cNvSpPr txBox="1"/>
          <p:nvPr/>
        </p:nvSpPr>
        <p:spPr>
          <a:xfrm>
            <a:off x="811142" y="4573399"/>
            <a:ext cx="1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BBBF8-E52D-1350-DBAD-7407C17447BA}"/>
              </a:ext>
            </a:extLst>
          </p:cNvPr>
          <p:cNvSpPr txBox="1"/>
          <p:nvPr/>
        </p:nvSpPr>
        <p:spPr>
          <a:xfrm>
            <a:off x="2205317" y="4573399"/>
            <a:ext cx="205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</p:spTree>
    <p:extLst>
      <p:ext uri="{BB962C8B-B14F-4D97-AF65-F5344CB8AC3E}">
        <p14:creationId xmlns:p14="http://schemas.microsoft.com/office/powerpoint/2010/main" val="26158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29487D-4FA2-0C76-E2EB-787B44D955E3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0044D2E4-14E1-466A-928B-90AC17596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4506687" y="5747329"/>
            <a:ext cx="768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Oswald SemiBold" pitchFamily="2" charset="77"/>
                <a:ea typeface="+mn-ea"/>
                <a:cs typeface="+mn-cs"/>
              </a:rPr>
              <a:t>WHEN</a:t>
            </a:r>
            <a:r>
              <a:rPr kumimoji="0" lang="en-GB" sz="4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Oswald SemiBold" pitchFamily="2" charset="77"/>
                <a:ea typeface="+mn-ea"/>
                <a:cs typeface="+mn-cs"/>
              </a:rPr>
              <a:t> CAN YOU USE BINGO?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3923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CHAT STORM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Foster </a:t>
            </a:r>
            <a:r>
              <a:rPr lang="en-US" sz="28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reflection &amp;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discussion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8" y="2280514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Don’t hit “enter” until 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I tell you to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927978" y="3213261"/>
            <a:ext cx="6588519" cy="541204"/>
            <a:chOff x="4927978" y="4074207"/>
            <a:chExt cx="6588519" cy="5412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14806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Type your answer in the chat…but don’t hit enter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686113" y="1852116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55502-691C-350E-3331-CD5507E6D305}"/>
              </a:ext>
            </a:extLst>
          </p:cNvPr>
          <p:cNvGrpSpPr/>
          <p:nvPr/>
        </p:nvGrpSpPr>
        <p:grpSpPr>
          <a:xfrm>
            <a:off x="4927978" y="4159256"/>
            <a:ext cx="6588519" cy="541204"/>
            <a:chOff x="4927978" y="4074207"/>
            <a:chExt cx="6588519" cy="54120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729060-4F02-361E-AE49-54C203A5C688}"/>
                </a:ext>
              </a:extLst>
            </p:cNvPr>
            <p:cNvSpPr txBox="1"/>
            <p:nvPr/>
          </p:nvSpPr>
          <p:spPr>
            <a:xfrm>
              <a:off x="5563301" y="414806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I’ll count down “3, 2, 1, enter”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19007C-D2B6-CF76-1B32-15D53981C6CA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69D7A3-DE13-3948-3281-D038601CDFA4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CC479-3B31-29DF-AB4E-836C77D9951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FDE02A2-BEF0-8085-C0B4-297B784DFCCB}"/>
              </a:ext>
            </a:extLst>
          </p:cNvPr>
          <p:cNvSpPr txBox="1"/>
          <p:nvPr/>
        </p:nvSpPr>
        <p:spPr>
          <a:xfrm>
            <a:off x="4506687" y="5098943"/>
            <a:ext cx="768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 SemiBold" pitchFamily="2" charset="77"/>
                <a:ea typeface="+mn-ea"/>
                <a:cs typeface="+mn-cs"/>
              </a:rPr>
              <a:t>QUESTION:</a:t>
            </a:r>
          </a:p>
        </p:txBody>
      </p:sp>
    </p:spTree>
    <p:extLst>
      <p:ext uri="{BB962C8B-B14F-4D97-AF65-F5344CB8AC3E}">
        <p14:creationId xmlns:p14="http://schemas.microsoft.com/office/powerpoint/2010/main" val="27768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bldLvl="3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53E9D6-420E-0DB7-16A3-290A8CA9F76A}"/>
              </a:ext>
            </a:extLst>
          </p:cNvPr>
          <p:cNvSpPr txBox="1"/>
          <p:nvPr/>
        </p:nvSpPr>
        <p:spPr>
          <a:xfrm>
            <a:off x="4821471" y="599011"/>
            <a:ext cx="283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Game #3: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4BC084-8FC9-ADDD-11D5-FB6C647B6AC2}"/>
              </a:ext>
            </a:extLst>
          </p:cNvPr>
          <p:cNvSpPr txBox="1"/>
          <p:nvPr/>
        </p:nvSpPr>
        <p:spPr>
          <a:xfrm>
            <a:off x="4821470" y="2536595"/>
            <a:ext cx="6729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4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this game, players</a:t>
            </a:r>
          </a:p>
          <a:p>
            <a:pPr algn="ctr">
              <a:buClr>
                <a:srgbClr val="FFC000"/>
              </a:buClr>
            </a:pPr>
            <a:r>
              <a:rPr lang="en-US" sz="4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given the answers </a:t>
            </a:r>
          </a:p>
          <a:p>
            <a:pPr algn="ctr">
              <a:buClr>
                <a:srgbClr val="FFC000"/>
              </a:buClr>
            </a:pPr>
            <a:r>
              <a:rPr lang="en-US" sz="4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they must provide</a:t>
            </a:r>
          </a:p>
          <a:p>
            <a:pPr algn="ctr">
              <a:buClr>
                <a:srgbClr val="FFC000"/>
              </a:buClr>
            </a:pPr>
            <a:r>
              <a:rPr lang="en-US" sz="4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correct questions</a:t>
            </a:r>
          </a:p>
        </p:txBody>
      </p:sp>
      <p:pic>
        <p:nvPicPr>
          <p:cNvPr id="5" name="Picture 4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7F4044C-C2A5-5AB9-8644-C695F62E1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F73254-5273-3586-F6FD-196C2DF376AC}"/>
              </a:ext>
            </a:extLst>
          </p:cNvPr>
          <p:cNvSpPr txBox="1"/>
          <p:nvPr/>
        </p:nvSpPr>
        <p:spPr>
          <a:xfrm>
            <a:off x="7349080" y="604615"/>
            <a:ext cx="283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HINT</a:t>
            </a:r>
          </a:p>
        </p:txBody>
      </p:sp>
      <p:pic>
        <p:nvPicPr>
          <p:cNvPr id="10" name="4827D520">
            <a:hlinkClick r:id="" action="ppaction://media"/>
            <a:extLst>
              <a:ext uri="{FF2B5EF4-FFF2-40B4-BE49-F238E27FC236}">
                <a16:creationId xmlns:a16="http://schemas.microsoft.com/office/drawing/2014/main" id="{715D2633-99D9-FD69-0FCD-CAF2DF18A9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7" y="6686550"/>
            <a:ext cx="17145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2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8" grpId="0" uiExpand="1" build="p" bldLvl="3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9D4AD07-C066-914B-94A1-0D2EF4BD4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pic>
        <p:nvPicPr>
          <p:cNvPr id="2" name="Online Media 1" title="Let’s Play a Game | Category | JEOPARDY!">
            <a:hlinkClick r:id="" action="ppaction://media"/>
            <a:extLst>
              <a:ext uri="{FF2B5EF4-FFF2-40B4-BE49-F238E27FC236}">
                <a16:creationId xmlns:a16="http://schemas.microsoft.com/office/drawing/2014/main" id="{6072696F-DD3F-3FCB-5041-31F6111C70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99195" y="2578032"/>
            <a:ext cx="6739053" cy="380757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9507E60-0073-CE3F-3E0C-95ED1BAE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10" y="472395"/>
            <a:ext cx="5292425" cy="14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68FAE-84DC-64E0-0FD1-9A87CA11D770}"/>
              </a:ext>
            </a:extLst>
          </p:cNvPr>
          <p:cNvCxnSpPr>
            <a:cxnSpLocks/>
          </p:cNvCxnSpPr>
          <p:nvPr/>
        </p:nvCxnSpPr>
        <p:spPr>
          <a:xfrm>
            <a:off x="4804054" y="221828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1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5"/>
          <p:cNvGrpSpPr/>
          <p:nvPr/>
        </p:nvGrpSpPr>
        <p:grpSpPr>
          <a:xfrm>
            <a:off x="2246740" y="2269274"/>
            <a:ext cx="7511513" cy="2118053"/>
            <a:chOff x="1685054" y="1701955"/>
            <a:chExt cx="5633635" cy="1588540"/>
          </a:xfrm>
        </p:grpSpPr>
        <p:sp>
          <p:nvSpPr>
            <p:cNvPr id="220" name="Google Shape;220;p15"/>
            <p:cNvSpPr/>
            <p:nvPr/>
          </p:nvSpPr>
          <p:spPr>
            <a:xfrm>
              <a:off x="1685054" y="1701955"/>
              <a:ext cx="5633635" cy="1588540"/>
            </a:xfrm>
            <a:custGeom>
              <a:avLst/>
              <a:gdLst/>
              <a:ahLst/>
              <a:cxnLst/>
              <a:rect l="l" t="t" r="r" b="b"/>
              <a:pathLst>
                <a:path w="11497214" h="3241918" extrusionOk="0">
                  <a:moveTo>
                    <a:pt x="787024" y="2781311"/>
                  </a:moveTo>
                  <a:cubicBezTo>
                    <a:pt x="786661" y="2828882"/>
                    <a:pt x="747700" y="2867155"/>
                    <a:pt x="700002" y="2866794"/>
                  </a:cubicBezTo>
                  <a:cubicBezTo>
                    <a:pt x="699776" y="2866794"/>
                    <a:pt x="699550" y="2866785"/>
                    <a:pt x="699323" y="2866785"/>
                  </a:cubicBezTo>
                  <a:lnTo>
                    <a:pt x="503353" y="2866785"/>
                  </a:lnTo>
                  <a:cubicBezTo>
                    <a:pt x="455659" y="2867516"/>
                    <a:pt x="416397" y="2829556"/>
                    <a:pt x="415659" y="2781986"/>
                  </a:cubicBezTo>
                  <a:cubicBezTo>
                    <a:pt x="415656" y="2781767"/>
                    <a:pt x="415654" y="2781539"/>
                    <a:pt x="415652" y="2781311"/>
                  </a:cubicBezTo>
                  <a:lnTo>
                    <a:pt x="415652" y="1920782"/>
                  </a:lnTo>
                  <a:lnTo>
                    <a:pt x="0" y="1920782"/>
                  </a:lnTo>
                  <a:lnTo>
                    <a:pt x="0" y="3005822"/>
                  </a:lnTo>
                  <a:cubicBezTo>
                    <a:pt x="-158" y="3135115"/>
                    <a:pt x="104803" y="3240048"/>
                    <a:pt x="234440" y="3240210"/>
                  </a:cubicBezTo>
                  <a:cubicBezTo>
                    <a:pt x="234789" y="3240210"/>
                    <a:pt x="235139" y="3240210"/>
                    <a:pt x="235488" y="3240210"/>
                  </a:cubicBezTo>
                  <a:lnTo>
                    <a:pt x="983090" y="3240210"/>
                  </a:lnTo>
                  <a:cubicBezTo>
                    <a:pt x="1112727" y="3240789"/>
                    <a:pt x="1218283" y="3136445"/>
                    <a:pt x="1218864" y="3007152"/>
                  </a:cubicBezTo>
                  <a:cubicBezTo>
                    <a:pt x="1218864" y="3006715"/>
                    <a:pt x="1218864" y="3006268"/>
                    <a:pt x="1218864" y="3005822"/>
                  </a:cubicBezTo>
                  <a:lnTo>
                    <a:pt x="1218864" y="0"/>
                  </a:lnTo>
                  <a:lnTo>
                    <a:pt x="787024" y="0"/>
                  </a:lnTo>
                  <a:close/>
                  <a:moveTo>
                    <a:pt x="1842198" y="0"/>
                  </a:moveTo>
                  <a:cubicBezTo>
                    <a:pt x="1604139" y="0"/>
                    <a:pt x="1413120" y="110926"/>
                    <a:pt x="1413120" y="248728"/>
                  </a:cubicBezTo>
                  <a:lnTo>
                    <a:pt x="1413120" y="2969733"/>
                  </a:lnTo>
                  <a:cubicBezTo>
                    <a:pt x="1413120" y="3107535"/>
                    <a:pt x="1521199" y="3240210"/>
                    <a:pt x="1758972" y="3240210"/>
                  </a:cubicBezTo>
                  <a:lnTo>
                    <a:pt x="2567041" y="3240210"/>
                  </a:lnTo>
                  <a:lnTo>
                    <a:pt x="2567041" y="2866500"/>
                  </a:lnTo>
                  <a:lnTo>
                    <a:pt x="1954657" y="2866500"/>
                  </a:lnTo>
                  <a:cubicBezTo>
                    <a:pt x="1893285" y="2866500"/>
                    <a:pt x="1843531" y="2816878"/>
                    <a:pt x="1843531" y="2755669"/>
                  </a:cubicBezTo>
                  <a:cubicBezTo>
                    <a:pt x="1843531" y="2755546"/>
                    <a:pt x="1843531" y="2755413"/>
                    <a:pt x="1843531" y="2755289"/>
                  </a:cubicBezTo>
                  <a:lnTo>
                    <a:pt x="1843531" y="2409216"/>
                  </a:lnTo>
                  <a:cubicBezTo>
                    <a:pt x="1843474" y="2348008"/>
                    <a:pt x="1893190" y="2298347"/>
                    <a:pt x="1954562" y="2298290"/>
                  </a:cubicBezTo>
                  <a:cubicBezTo>
                    <a:pt x="1954590" y="2298290"/>
                    <a:pt x="1954628" y="2298290"/>
                    <a:pt x="1954657" y="2298290"/>
                  </a:cubicBezTo>
                  <a:lnTo>
                    <a:pt x="2567041" y="2298290"/>
                  </a:lnTo>
                  <a:lnTo>
                    <a:pt x="2567041" y="1928475"/>
                  </a:lnTo>
                  <a:lnTo>
                    <a:pt x="1961608" y="1928475"/>
                  </a:lnTo>
                  <a:cubicBezTo>
                    <a:pt x="1896294" y="1928370"/>
                    <a:pt x="1843426" y="1875471"/>
                    <a:pt x="1843531" y="1810331"/>
                  </a:cubicBezTo>
                  <a:cubicBezTo>
                    <a:pt x="1843531" y="1810265"/>
                    <a:pt x="1843531" y="1810208"/>
                    <a:pt x="1843531" y="1810141"/>
                  </a:cubicBezTo>
                  <a:lnTo>
                    <a:pt x="1843531" y="1441655"/>
                  </a:lnTo>
                  <a:cubicBezTo>
                    <a:pt x="1843322" y="1376514"/>
                    <a:pt x="1896104" y="1323530"/>
                    <a:pt x="1961418" y="1323321"/>
                  </a:cubicBezTo>
                  <a:cubicBezTo>
                    <a:pt x="1961485" y="1323321"/>
                    <a:pt x="1961542" y="1323321"/>
                    <a:pt x="1961608" y="1323321"/>
                  </a:cubicBezTo>
                  <a:lnTo>
                    <a:pt x="2566850" y="1323321"/>
                  </a:lnTo>
                  <a:lnTo>
                    <a:pt x="2566850" y="0"/>
                  </a:lnTo>
                  <a:close/>
                  <a:moveTo>
                    <a:pt x="10513457" y="1364824"/>
                  </a:moveTo>
                  <a:lnTo>
                    <a:pt x="10513457" y="1905397"/>
                  </a:lnTo>
                  <a:lnTo>
                    <a:pt x="10214836" y="1905397"/>
                  </a:lnTo>
                  <a:cubicBezTo>
                    <a:pt x="10172367" y="1905397"/>
                    <a:pt x="10138657" y="1865034"/>
                    <a:pt x="10138657" y="1814890"/>
                  </a:cubicBezTo>
                  <a:lnTo>
                    <a:pt x="10138657" y="0"/>
                  </a:lnTo>
                  <a:lnTo>
                    <a:pt x="9727005" y="0"/>
                  </a:lnTo>
                  <a:lnTo>
                    <a:pt x="9727005" y="1923821"/>
                  </a:lnTo>
                  <a:cubicBezTo>
                    <a:pt x="9727005" y="2115377"/>
                    <a:pt x="9878411" y="2269704"/>
                    <a:pt x="10066478" y="2269704"/>
                  </a:cubicBezTo>
                  <a:lnTo>
                    <a:pt x="10514029" y="2269704"/>
                  </a:lnTo>
                  <a:lnTo>
                    <a:pt x="10514029" y="2793658"/>
                  </a:lnTo>
                  <a:cubicBezTo>
                    <a:pt x="10514029" y="2825568"/>
                    <a:pt x="10480701" y="2850640"/>
                    <a:pt x="10439184" y="2850640"/>
                  </a:cubicBezTo>
                  <a:lnTo>
                    <a:pt x="10081523" y="2850640"/>
                  </a:lnTo>
                  <a:lnTo>
                    <a:pt x="10081523" y="3240020"/>
                  </a:lnTo>
                  <a:lnTo>
                    <a:pt x="10572877" y="3240020"/>
                  </a:lnTo>
                  <a:cubicBezTo>
                    <a:pt x="10758469" y="3240020"/>
                    <a:pt x="10907874" y="3132323"/>
                    <a:pt x="10907874" y="2998509"/>
                  </a:cubicBezTo>
                  <a:lnTo>
                    <a:pt x="10907874" y="0"/>
                  </a:lnTo>
                  <a:lnTo>
                    <a:pt x="10514029" y="0"/>
                  </a:lnTo>
                  <a:close/>
                  <a:moveTo>
                    <a:pt x="11112605" y="0"/>
                  </a:moveTo>
                  <a:lnTo>
                    <a:pt x="11112605" y="2269799"/>
                  </a:lnTo>
                  <a:lnTo>
                    <a:pt x="11497214" y="2269799"/>
                  </a:lnTo>
                  <a:lnTo>
                    <a:pt x="11497214" y="0"/>
                  </a:lnTo>
                  <a:close/>
                  <a:moveTo>
                    <a:pt x="8024406" y="2116801"/>
                  </a:moveTo>
                  <a:cubicBezTo>
                    <a:pt x="8100585" y="2040825"/>
                    <a:pt x="8146768" y="2012999"/>
                    <a:pt x="8146768" y="1924106"/>
                  </a:cubicBezTo>
                  <a:lnTo>
                    <a:pt x="8146768" y="292035"/>
                  </a:lnTo>
                  <a:cubicBezTo>
                    <a:pt x="8146768" y="130205"/>
                    <a:pt x="7989268" y="0"/>
                    <a:pt x="7793584" y="0"/>
                  </a:cubicBezTo>
                  <a:lnTo>
                    <a:pt x="6958281" y="0"/>
                  </a:lnTo>
                  <a:lnTo>
                    <a:pt x="6958281" y="3240210"/>
                  </a:lnTo>
                  <a:lnTo>
                    <a:pt x="7355079" y="3240210"/>
                  </a:lnTo>
                  <a:lnTo>
                    <a:pt x="7355079" y="2291168"/>
                  </a:lnTo>
                  <a:lnTo>
                    <a:pt x="7583044" y="2291168"/>
                  </a:lnTo>
                  <a:cubicBezTo>
                    <a:pt x="7682553" y="2298765"/>
                    <a:pt x="7766540" y="2376641"/>
                    <a:pt x="7773492" y="2472182"/>
                  </a:cubicBezTo>
                  <a:lnTo>
                    <a:pt x="7831959" y="3240115"/>
                  </a:lnTo>
                  <a:lnTo>
                    <a:pt x="8271512" y="3240115"/>
                  </a:lnTo>
                  <a:lnTo>
                    <a:pt x="8179811" y="2438372"/>
                  </a:lnTo>
                  <a:cubicBezTo>
                    <a:pt x="8160671" y="2269799"/>
                    <a:pt x="8105251" y="2197432"/>
                    <a:pt x="8024406" y="2116801"/>
                  </a:cubicBezTo>
                  <a:close/>
                  <a:moveTo>
                    <a:pt x="7724547" y="1782220"/>
                  </a:moveTo>
                  <a:cubicBezTo>
                    <a:pt x="7724547" y="1854777"/>
                    <a:pt x="7675602" y="1913184"/>
                    <a:pt x="7614753" y="1913184"/>
                  </a:cubicBezTo>
                  <a:lnTo>
                    <a:pt x="7355079" y="1913184"/>
                  </a:lnTo>
                  <a:lnTo>
                    <a:pt x="7355079" y="1308031"/>
                  </a:lnTo>
                  <a:lnTo>
                    <a:pt x="7614753" y="1308031"/>
                  </a:lnTo>
                  <a:cubicBezTo>
                    <a:pt x="7675602" y="1308031"/>
                    <a:pt x="7724547" y="1366438"/>
                    <a:pt x="7724547" y="1438996"/>
                  </a:cubicBezTo>
                  <a:close/>
                  <a:moveTo>
                    <a:pt x="6238486" y="0"/>
                  </a:moveTo>
                  <a:lnTo>
                    <a:pt x="5932437" y="0"/>
                  </a:lnTo>
                  <a:cubicBezTo>
                    <a:pt x="5794458" y="0"/>
                    <a:pt x="5675333" y="94306"/>
                    <a:pt x="5664477" y="211595"/>
                  </a:cubicBezTo>
                  <a:lnTo>
                    <a:pt x="5396327" y="3240210"/>
                  </a:lnTo>
                  <a:lnTo>
                    <a:pt x="5813883" y="3240210"/>
                  </a:lnTo>
                  <a:lnTo>
                    <a:pt x="5901394" y="2295631"/>
                  </a:lnTo>
                  <a:lnTo>
                    <a:pt x="6277051" y="2295631"/>
                  </a:lnTo>
                  <a:lnTo>
                    <a:pt x="6364562" y="3240210"/>
                  </a:lnTo>
                  <a:lnTo>
                    <a:pt x="6823826" y="3240210"/>
                  </a:lnTo>
                  <a:lnTo>
                    <a:pt x="6509587" y="211595"/>
                  </a:lnTo>
                  <a:cubicBezTo>
                    <a:pt x="6497684" y="94306"/>
                    <a:pt x="6376655" y="0"/>
                    <a:pt x="6238486" y="0"/>
                  </a:cubicBezTo>
                  <a:close/>
                  <a:moveTo>
                    <a:pt x="5936246" y="1919452"/>
                  </a:moveTo>
                  <a:lnTo>
                    <a:pt x="5986904" y="1372516"/>
                  </a:lnTo>
                  <a:cubicBezTo>
                    <a:pt x="5989666" y="1342411"/>
                    <a:pt x="6027660" y="1318193"/>
                    <a:pt x="6072034" y="1318193"/>
                  </a:cubicBezTo>
                  <a:lnTo>
                    <a:pt x="6106411" y="1318193"/>
                  </a:lnTo>
                  <a:cubicBezTo>
                    <a:pt x="6150784" y="1318193"/>
                    <a:pt x="6188779" y="1342411"/>
                    <a:pt x="6191541" y="1372516"/>
                  </a:cubicBezTo>
                  <a:lnTo>
                    <a:pt x="6242200" y="1919452"/>
                  </a:lnTo>
                  <a:close/>
                  <a:moveTo>
                    <a:pt x="3729913" y="0"/>
                  </a:moveTo>
                  <a:lnTo>
                    <a:pt x="3013545" y="0"/>
                  </a:lnTo>
                  <a:cubicBezTo>
                    <a:pt x="2888421" y="0"/>
                    <a:pt x="2787769" y="104468"/>
                    <a:pt x="2787769" y="234388"/>
                  </a:cubicBezTo>
                  <a:lnTo>
                    <a:pt x="2787769" y="3005822"/>
                  </a:lnTo>
                  <a:cubicBezTo>
                    <a:pt x="2787769" y="3135647"/>
                    <a:pt x="2888421" y="3240210"/>
                    <a:pt x="3013545" y="3240210"/>
                  </a:cubicBezTo>
                  <a:lnTo>
                    <a:pt x="3729913" y="3240210"/>
                  </a:lnTo>
                  <a:cubicBezTo>
                    <a:pt x="3855036" y="3240210"/>
                    <a:pt x="3955688" y="3135742"/>
                    <a:pt x="3955688" y="3005822"/>
                  </a:cubicBezTo>
                  <a:lnTo>
                    <a:pt x="3955688" y="234388"/>
                  </a:lnTo>
                  <a:cubicBezTo>
                    <a:pt x="3955688" y="104468"/>
                    <a:pt x="3855036" y="0"/>
                    <a:pt x="3729913" y="0"/>
                  </a:cubicBezTo>
                  <a:close/>
                  <a:moveTo>
                    <a:pt x="3524134" y="2754909"/>
                  </a:moveTo>
                  <a:cubicBezTo>
                    <a:pt x="3524134" y="2816735"/>
                    <a:pt x="3468142" y="2866500"/>
                    <a:pt x="3398629" y="2866500"/>
                  </a:cubicBezTo>
                  <a:lnTo>
                    <a:pt x="3344828" y="2866500"/>
                  </a:lnTo>
                  <a:cubicBezTo>
                    <a:pt x="3275314" y="2866500"/>
                    <a:pt x="3219323" y="2816735"/>
                    <a:pt x="3219323" y="2754909"/>
                  </a:cubicBezTo>
                  <a:lnTo>
                    <a:pt x="3219323" y="1434817"/>
                  </a:lnTo>
                  <a:cubicBezTo>
                    <a:pt x="3219323" y="1372896"/>
                    <a:pt x="3275314" y="1323132"/>
                    <a:pt x="3344828" y="1323132"/>
                  </a:cubicBezTo>
                  <a:lnTo>
                    <a:pt x="3398629" y="1323132"/>
                  </a:lnTo>
                  <a:cubicBezTo>
                    <a:pt x="3468142" y="1323132"/>
                    <a:pt x="3524134" y="1372896"/>
                    <a:pt x="3524134" y="1434817"/>
                  </a:cubicBezTo>
                  <a:close/>
                  <a:moveTo>
                    <a:pt x="4961155" y="0"/>
                  </a:moveTo>
                  <a:lnTo>
                    <a:pt x="4170798" y="0"/>
                  </a:lnTo>
                  <a:lnTo>
                    <a:pt x="4170798" y="3240210"/>
                  </a:lnTo>
                  <a:lnTo>
                    <a:pt x="4588545" y="3240210"/>
                  </a:lnTo>
                  <a:lnTo>
                    <a:pt x="4588545" y="2306458"/>
                  </a:lnTo>
                  <a:lnTo>
                    <a:pt x="5049237" y="2306458"/>
                  </a:lnTo>
                  <a:cubicBezTo>
                    <a:pt x="5209594" y="2306458"/>
                    <a:pt x="5338717" y="2206834"/>
                    <a:pt x="5338717" y="2082992"/>
                  </a:cubicBezTo>
                  <a:lnTo>
                    <a:pt x="5338717" y="292035"/>
                  </a:lnTo>
                  <a:cubicBezTo>
                    <a:pt x="5339288" y="130205"/>
                    <a:pt x="5170647" y="0"/>
                    <a:pt x="4961155" y="0"/>
                  </a:cubicBezTo>
                  <a:close/>
                  <a:moveTo>
                    <a:pt x="4923065" y="1816504"/>
                  </a:moveTo>
                  <a:cubicBezTo>
                    <a:pt x="4923065" y="1878520"/>
                    <a:pt x="4883833" y="1928475"/>
                    <a:pt x="4835174" y="1928475"/>
                  </a:cubicBezTo>
                  <a:lnTo>
                    <a:pt x="4589116" y="1928475"/>
                  </a:lnTo>
                  <a:lnTo>
                    <a:pt x="4589116" y="1329590"/>
                  </a:lnTo>
                  <a:lnTo>
                    <a:pt x="4835841" y="1329590"/>
                  </a:lnTo>
                  <a:cubicBezTo>
                    <a:pt x="4884500" y="1329590"/>
                    <a:pt x="4923732" y="1379544"/>
                    <a:pt x="4923732" y="1441560"/>
                  </a:cubicBezTo>
                  <a:close/>
                  <a:moveTo>
                    <a:pt x="8421107" y="1304517"/>
                  </a:moveTo>
                  <a:lnTo>
                    <a:pt x="8619554" y="1304517"/>
                  </a:lnTo>
                  <a:cubicBezTo>
                    <a:pt x="8720319" y="1304517"/>
                    <a:pt x="8802002" y="1385983"/>
                    <a:pt x="8802002" y="1486481"/>
                  </a:cubicBezTo>
                  <a:lnTo>
                    <a:pt x="8802002" y="3241919"/>
                  </a:lnTo>
                  <a:lnTo>
                    <a:pt x="9201942" y="3241919"/>
                  </a:lnTo>
                  <a:lnTo>
                    <a:pt x="9201942" y="1486481"/>
                  </a:lnTo>
                  <a:cubicBezTo>
                    <a:pt x="9201942" y="1385983"/>
                    <a:pt x="9283625" y="1304517"/>
                    <a:pt x="9384391" y="1304517"/>
                  </a:cubicBezTo>
                  <a:lnTo>
                    <a:pt x="9573314" y="1304517"/>
                  </a:lnTo>
                  <a:lnTo>
                    <a:pt x="9573314" y="3419"/>
                  </a:lnTo>
                  <a:lnTo>
                    <a:pt x="8421107" y="341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  <a:reflection stA="25000" endPos="60000" fadeDir="5400012" sy="-100000" algn="bl" rotWithShape="0"/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125107" y="2898232"/>
              <a:ext cx="191700" cy="191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914400" y="4608533"/>
            <a:ext cx="10363200" cy="8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World History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927600" y="0"/>
            <a:ext cx="10336800" cy="6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/>
              <a:t>Panel</a:t>
            </a:r>
            <a:endParaRPr dirty="0"/>
          </a:p>
        </p:txBody>
      </p:sp>
      <p:sp>
        <p:nvSpPr>
          <p:cNvPr id="237" name="Google Shape;237;p17"/>
          <p:cNvSpPr txBox="1"/>
          <p:nvPr/>
        </p:nvSpPr>
        <p:spPr>
          <a:xfrm>
            <a:off x="763633" y="763567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Ancient Civilizations</a:t>
            </a:r>
            <a:endParaRPr sz="1867" kern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2557067" y="763567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Explorers and Discoveries</a:t>
            </a:r>
            <a:endParaRPr sz="1867" kern="0" dirty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4350517" y="763567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Revolutionary Leaders</a:t>
            </a:r>
            <a:endParaRPr sz="1867" kern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6143951" y="763567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Industrial Revolution</a:t>
            </a:r>
            <a:endParaRPr sz="1867" kern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7937400" y="763567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World Wars</a:t>
            </a:r>
            <a:endParaRPr sz="1867" kern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9730833" y="763567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Space Exploration</a:t>
            </a:r>
            <a:endParaRPr sz="1867" kern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768600" y="1756460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3867" kern="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768600" y="2652263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768600" y="3548065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768600" y="4443869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3867" kern="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768600" y="5339672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2559551" y="1756460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3867" kern="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2559551" y="2652263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3867" kern="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2559551" y="3548065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2559551" y="4443869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3867" kern="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2559551" y="5339672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4350508" y="1756744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4350508" y="2652547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4350508" y="3548349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4350508" y="4444152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4350508" y="5339955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6143967" y="1756744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6143967" y="2652547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6143967" y="3548349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6143967" y="4444152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6143967" y="5339955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7932567" y="1756727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7932567" y="2652529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7932567" y="3548332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7932567" y="4444136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7932567" y="5339939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8" name="Google Shape;268;p17">
            <a:hlinkClick r:id="rId28" action="ppaction://hlinksldjump"/>
          </p:cNvPr>
          <p:cNvSpPr txBox="1"/>
          <p:nvPr/>
        </p:nvSpPr>
        <p:spPr>
          <a:xfrm>
            <a:off x="9730991" y="1756727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9" name="Google Shape;269;p17">
            <a:hlinkClick r:id="rId29" action="ppaction://hlinksldjump"/>
          </p:cNvPr>
          <p:cNvSpPr txBox="1"/>
          <p:nvPr/>
        </p:nvSpPr>
        <p:spPr>
          <a:xfrm>
            <a:off x="9730991" y="2652529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" name="Google Shape;270;p17">
            <a:hlinkClick r:id="rId30" action="ppaction://hlinksldjump"/>
          </p:cNvPr>
          <p:cNvSpPr txBox="1"/>
          <p:nvPr/>
        </p:nvSpPr>
        <p:spPr>
          <a:xfrm>
            <a:off x="9730991" y="3548332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1" name="Google Shape;271;p17">
            <a:hlinkClick r:id="rId31" action="ppaction://hlinksldjump"/>
          </p:cNvPr>
          <p:cNvSpPr txBox="1"/>
          <p:nvPr/>
        </p:nvSpPr>
        <p:spPr>
          <a:xfrm>
            <a:off x="9730991" y="4444136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2" name="Google Shape;272;p17">
            <a:hlinkClick r:id="rId32" action="ppaction://hlinksldjump"/>
          </p:cNvPr>
          <p:cNvSpPr txBox="1"/>
          <p:nvPr/>
        </p:nvSpPr>
        <p:spPr>
          <a:xfrm>
            <a:off x="9730991" y="5339939"/>
            <a:ext cx="1687600" cy="7788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867" kern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3867" kern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" name="Google Shape;236;p17">
            <a:extLst>
              <a:ext uri="{FF2B5EF4-FFF2-40B4-BE49-F238E27FC236}">
                <a16:creationId xmlns:a16="http://schemas.microsoft.com/office/drawing/2014/main" id="{A9FC990D-B1D1-45A2-1BC9-BE321AA35048}"/>
              </a:ext>
            </a:extLst>
          </p:cNvPr>
          <p:cNvSpPr txBox="1">
            <a:spLocks/>
          </p:cNvSpPr>
          <p:nvPr/>
        </p:nvSpPr>
        <p:spPr>
          <a:xfrm>
            <a:off x="927600" y="6175067"/>
            <a:ext cx="10336800" cy="6464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ebas Neue"/>
              <a:buNone/>
              <a:defRPr sz="1867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ebas Neue"/>
              <a:buNone/>
              <a:defRPr sz="1867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ebas Neue"/>
              <a:buNone/>
              <a:defRPr sz="1867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ebas Neue"/>
              <a:buNone/>
              <a:defRPr sz="1867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ebas Neue"/>
              <a:buNone/>
              <a:defRPr sz="1867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ebas Neue"/>
              <a:buNone/>
              <a:defRPr sz="1867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ebas Neue"/>
              <a:buNone/>
              <a:defRPr sz="1867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ebas Neue"/>
              <a:buNone/>
              <a:defRPr sz="1867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ebas Neue"/>
              <a:buNone/>
              <a:defRPr sz="1867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kern="0" dirty="0">
                <a:solidFill>
                  <a:srgbClr val="0070C0"/>
                </a:solidFill>
                <a:hlinkClick r:id="rId3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Exit</a:t>
            </a:r>
            <a:endParaRPr lang="en-US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The ancient civilization known for building pyramids along the Nile River.</a:t>
            </a:r>
            <a:endParaRPr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Ancient Civilizations · 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civilization that developed the first system of writing known as cuneiform.</a:t>
            </a:r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Ancient Civilizations · 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ancient civilization famous for the creation of the Great Wall.</a:t>
            </a:r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Ancient Civilizations · 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civilization that built Machu Picchu in the Andes Mountains.</a:t>
            </a:r>
            <a:endParaRPr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Ancient Civilizations · 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civilization known for the city of Petra carved into rose-red cliffs.</a:t>
            </a:r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Ancient Civilizations · 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332514" y="0"/>
            <a:ext cx="7859486" cy="6858000"/>
          </a:xfrm>
          <a:prstGeom prst="rect">
            <a:avLst/>
          </a:prstGeom>
          <a:solidFill>
            <a:srgbClr val="E9EAEA"/>
          </a:solidFill>
          <a:ln>
            <a:noFill/>
          </a:ln>
          <a:effectLst>
            <a:outerShdw blurRad="265904" dist="51571" dir="1080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D9E7-4CE6-6C6D-473E-B8CF5A760017}"/>
              </a:ext>
            </a:extLst>
          </p:cNvPr>
          <p:cNvSpPr txBox="1"/>
          <p:nvPr/>
        </p:nvSpPr>
        <p:spPr>
          <a:xfrm>
            <a:off x="576943" y="712914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817E7D"/>
                </a:solidFill>
                <a:latin typeface="Oswald SemiBold" pitchFamily="2" charset="77"/>
              </a:rPr>
              <a:t>WELCOME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C4579-1F42-A09C-96DD-7C7AC2335DBE}"/>
              </a:ext>
            </a:extLst>
          </p:cNvPr>
          <p:cNvSpPr txBox="1"/>
          <p:nvPr/>
        </p:nvSpPr>
        <p:spPr>
          <a:xfrm>
            <a:off x="5033897" y="712914"/>
            <a:ext cx="6457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Oswald SemiBold" pitchFamily="2" charset="77"/>
              </a:rPr>
              <a:t>CREATING ENGAGING </a:t>
            </a:r>
            <a:r>
              <a:rPr lang="en-GB" sz="4400" b="1" dirty="0">
                <a:solidFill>
                  <a:srgbClr val="FAAB02"/>
                </a:solidFill>
                <a:latin typeface="Oswald SemiBold" pitchFamily="2" charset="77"/>
              </a:rPr>
              <a:t>GAMES</a:t>
            </a:r>
            <a:r>
              <a:rPr lang="en-GB" sz="4400" b="1" dirty="0">
                <a:latin typeface="Oswald SemiBold" pitchFamily="2" charset="77"/>
              </a:rPr>
              <a:t> </a:t>
            </a:r>
            <a:r>
              <a:rPr lang="en-GB" sz="4400" b="1" dirty="0">
                <a:solidFill>
                  <a:srgbClr val="FAAB02"/>
                </a:solidFill>
                <a:latin typeface="Oswald SemiBold" pitchFamily="2" charset="77"/>
              </a:rPr>
              <a:t>WITH AI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E51FB7D2-5C07-40E5-BC46-C87FA32B3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2" y="2018895"/>
            <a:ext cx="2394404" cy="2394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F51DE-74E2-CCA1-B578-2683EDF6BA1E}"/>
              </a:ext>
            </a:extLst>
          </p:cNvPr>
          <p:cNvSpPr txBox="1"/>
          <p:nvPr/>
        </p:nvSpPr>
        <p:spPr>
          <a:xfrm>
            <a:off x="440120" y="4609396"/>
            <a:ext cx="3545297" cy="6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D30FD-834A-DCEE-4686-BD7B67CBAC6E}"/>
              </a:ext>
            </a:extLst>
          </p:cNvPr>
          <p:cNvSpPr txBox="1"/>
          <p:nvPr/>
        </p:nvSpPr>
        <p:spPr>
          <a:xfrm>
            <a:off x="545126" y="5148895"/>
            <a:ext cx="147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A3FC6-53AC-9316-7DF7-5FD9E74685BF}"/>
              </a:ext>
            </a:extLst>
          </p:cNvPr>
          <p:cNvSpPr txBox="1"/>
          <p:nvPr/>
        </p:nvSpPr>
        <p:spPr>
          <a:xfrm>
            <a:off x="1879730" y="5148895"/>
            <a:ext cx="206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  <p:pic>
        <p:nvPicPr>
          <p:cNvPr id="4" name="Picture 3" descr="A person and person in front of a computer&#10;&#10;Description automatically generated">
            <a:extLst>
              <a:ext uri="{FF2B5EF4-FFF2-40B4-BE49-F238E27FC236}">
                <a16:creationId xmlns:a16="http://schemas.microsoft.com/office/drawing/2014/main" id="{CAE4D9D2-3997-CE64-C9AD-3CFC586E5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78" y="2256825"/>
            <a:ext cx="8035422" cy="45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The explorer who reached the Americas in 1492, mistakenly thinking he had reached Asia.</a:t>
            </a:r>
            <a:endParaRPr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Explorers and Discoveries · 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Portuguese explorer who led the first expedition to circumnavigate the globe.</a:t>
            </a:r>
            <a:endParaRPr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Explorers and Discoveries · 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Viking explorer who is believed to have reached North America around 1000 AD.</a:t>
            </a:r>
            <a:endParaRPr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Explorers and Discoveries · 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Spanish conquistador who conquered the Inca Empire in Peru.</a:t>
            </a:r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Explorers and Discoveries · 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British explorer who discovered the Hawaiian Islands in 1778.</a:t>
            </a:r>
            <a:endParaRPr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Explorers and Discoveries · 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leader of the American Revolution and the first President of the United States.</a:t>
            </a:r>
            <a:endParaRPr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Revolutionary Leaders · 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French military leader who became Emperor and conquered much of Europe.</a:t>
            </a:r>
            <a:endParaRPr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Revolutionary Leaders · 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leader of the Haitian Revolution, the only successful slave revolt in history.</a:t>
            </a:r>
            <a:endParaRPr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Revolutionary Leaders · 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liberator of South America, known as the 'George Washington of South America'.</a:t>
            </a:r>
            <a:endParaRPr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Revolutionary Leaders · 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leader of the Mexican War of Independence against Spanish colonial rule.</a:t>
            </a:r>
            <a:endParaRPr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Revolutionary Leaders · 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715647" y="729016"/>
            <a:ext cx="4614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214A0-2A33-F8D4-93D8-2FDBAE5823F0}"/>
              </a:ext>
            </a:extLst>
          </p:cNvPr>
          <p:cNvSpPr txBox="1"/>
          <p:nvPr/>
        </p:nvSpPr>
        <p:spPr>
          <a:xfrm>
            <a:off x="715648" y="2381363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Why we play games?​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6A4ED-61AE-3F07-BC8A-03ACABFE94A9}"/>
              </a:ext>
            </a:extLst>
          </p:cNvPr>
          <p:cNvSpPr txBox="1"/>
          <p:nvPr/>
        </p:nvSpPr>
        <p:spPr>
          <a:xfrm>
            <a:off x="715648" y="3152847"/>
            <a:ext cx="412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Show you 3 different games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2755F-EE43-2835-4C71-DA0398CE961E}"/>
              </a:ext>
            </a:extLst>
          </p:cNvPr>
          <p:cNvSpPr txBox="1"/>
          <p:nvPr/>
        </p:nvSpPr>
        <p:spPr>
          <a:xfrm>
            <a:off x="715647" y="4355218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Create your own</a:t>
            </a:r>
          </a:p>
        </p:txBody>
      </p:sp>
    </p:spTree>
    <p:extLst>
      <p:ext uri="{BB962C8B-B14F-4D97-AF65-F5344CB8AC3E}">
        <p14:creationId xmlns:p14="http://schemas.microsoft.com/office/powerpoint/2010/main" val="30678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invention that revolutionized transportation by steam power.</a:t>
            </a:r>
            <a:endParaRPr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Industrial Revolution · 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process of making steel from iron, leading to stronger and cheaper production.</a:t>
            </a:r>
            <a:endParaRPr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Industrial Revolution · 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system of manufacturing that uses interchangeable parts for efficiency.</a:t>
            </a:r>
            <a:endParaRPr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Industrial Revolution · 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communication invention that transformed long-distance communication.</a:t>
            </a:r>
            <a:endParaRPr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Industrial Revolution · 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economic system based on private ownership and free market competition.</a:t>
            </a:r>
            <a:endParaRPr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Industrial Revolution · 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event that sparked World War I, the assassination of Archduke Franz Ferdinand.</a:t>
            </a:r>
            <a:endParaRPr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World Wars · 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German military strategy of quickly defeating France before turning to Russia in WWI.</a:t>
            </a:r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World Wars · 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battle that marked the turning point in favor of the Allies in World War II.</a:t>
            </a:r>
            <a:endParaRPr/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World Wars · 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code-breaking operation that helped the Allies win crucial battles in WWII.</a:t>
            </a:r>
            <a:endParaRPr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World Wars · 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Japanese attack on this U.S. naval base brought the U.S. into WWII.</a:t>
            </a:r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World Wars · 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733822" y="2243367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/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Replace slides</a:t>
            </a:r>
          </a:p>
        </p:txBody>
      </p:sp>
      <p:pic>
        <p:nvPicPr>
          <p:cNvPr id="34" name="Picture 33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594E75C-87AC-1971-0E9A-95BDFBB9F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48F056-E1A5-223E-68F4-5049E64DD02C}"/>
              </a:ext>
            </a:extLst>
          </p:cNvPr>
          <p:cNvSpPr txBox="1"/>
          <p:nvPr/>
        </p:nvSpPr>
        <p:spPr>
          <a:xfrm>
            <a:off x="4733822" y="3678375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2"/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Engage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0CF01-D185-F0BF-5D9E-9E8FC6F0260D}"/>
              </a:ext>
            </a:extLst>
          </p:cNvPr>
          <p:cNvSpPr txBox="1"/>
          <p:nvPr/>
        </p:nvSpPr>
        <p:spPr>
          <a:xfrm>
            <a:off x="4733821" y="5139297"/>
            <a:ext cx="7353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3"/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Flex &amp; ChatGPT can help</a:t>
            </a:r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9162B74-AB48-823D-816E-F9E964EF2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22" y="-1135932"/>
            <a:ext cx="6830385" cy="38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4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first human to journey into outer space, aboard Vostok 1 in 1961.</a:t>
            </a:r>
            <a:endParaRPr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Space Exploration · 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U.S. space agency responsible for the Apollo moon-landing missions.</a:t>
            </a:r>
            <a:endParaRPr/>
          </a:p>
        </p:txBody>
      </p:sp>
      <p:sp>
        <p:nvSpPr>
          <p:cNvPr id="434" name="Google Shape;434;p44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Space Exploration · 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first spacecraft to reach the moon with humans on board.</a:t>
            </a:r>
            <a:endParaRPr/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Space Exploration · 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Soviet space station that orbited Earth from 1986 to 2001.</a:t>
            </a:r>
            <a:endParaRPr/>
          </a:p>
        </p:txBody>
      </p:sp>
      <p:sp>
        <p:nvSpPr>
          <p:cNvPr id="446" name="Google Shape;446;p46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Space Exploration · 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1376100" y="1288433"/>
            <a:ext cx="9442400" cy="42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The first American woman in space, flying aboard the Space Shuttle Challenger in 1983.</a:t>
            </a:r>
            <a:endParaRPr/>
          </a:p>
        </p:txBody>
      </p:sp>
      <p:sp>
        <p:nvSpPr>
          <p:cNvPr id="452" name="Google Shape;452;p47"/>
          <p:cNvSpPr txBox="1">
            <a:spLocks noGrp="1"/>
          </p:cNvSpPr>
          <p:nvPr>
            <p:ph type="subTitle" idx="1"/>
          </p:nvPr>
        </p:nvSpPr>
        <p:spPr>
          <a:xfrm>
            <a:off x="1384867" y="853767"/>
            <a:ext cx="9439600" cy="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Space Exploration · 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/>
          <p:nvPr/>
        </p:nvSpPr>
        <p:spPr>
          <a:xfrm>
            <a:off x="3238219" y="2699953"/>
            <a:ext cx="5715552" cy="16579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>
                <a:gradFill>
                  <a:gsLst>
                    <a:gs pos="0">
                      <a:srgbClr val="FFFFFF"/>
                    </a:gs>
                    <a:gs pos="3000">
                      <a:srgbClr val="E3E8FB"/>
                    </a:gs>
                    <a:gs pos="68000">
                      <a:srgbClr val="E3E8FB"/>
                    </a:gs>
                    <a:gs pos="100000">
                      <a:srgbClr val="929FBE"/>
                    </a:gs>
                  </a:gsLst>
                  <a:lin ang="5400012" scaled="0"/>
                </a:gradFill>
                <a:latin typeface="Bebas Neue"/>
                <a:cs typeface="Arial"/>
                <a:sym typeface="Arial"/>
              </a:rPr>
              <a:t>Winner!</a:t>
            </a:r>
            <a:endParaRPr sz="1867" b="1" kern="0">
              <a:gradFill>
                <a:gsLst>
                  <a:gs pos="0">
                    <a:srgbClr val="FFFFFF"/>
                  </a:gs>
                  <a:gs pos="3000">
                    <a:srgbClr val="E3E8FB"/>
                  </a:gs>
                  <a:gs pos="68000">
                    <a:srgbClr val="E3E8FB"/>
                  </a:gs>
                  <a:gs pos="100000">
                    <a:srgbClr val="929FBE"/>
                  </a:gs>
                </a:gsLst>
                <a:lin ang="5400012" scaled="0"/>
              </a:gradFill>
              <a:latin typeface="Bebas Neue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43AE3-97BF-3863-BC62-C31393A56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CD7C05-C982-B783-CA7A-60D67FE1DA29}"/>
              </a:ext>
            </a:extLst>
          </p:cNvPr>
          <p:cNvSpPr txBox="1"/>
          <p:nvPr/>
        </p:nvSpPr>
        <p:spPr>
          <a:xfrm>
            <a:off x="2992542" y="5442956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all" dirty="0">
                <a:solidFill>
                  <a:schemeClr val="bg1"/>
                </a:solidFill>
                <a:latin typeface="Oswald Light" pitchFamily="2" charset="0"/>
              </a:rPr>
              <a:t>Presenter 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1C2F6-6C45-B5FA-72DD-8B388F77A9C0}"/>
              </a:ext>
            </a:extLst>
          </p:cNvPr>
          <p:cNvSpPr txBox="1"/>
          <p:nvPr/>
        </p:nvSpPr>
        <p:spPr>
          <a:xfrm>
            <a:off x="154092" y="4414256"/>
            <a:ext cx="620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cap="all" dirty="0">
                <a:solidFill>
                  <a:schemeClr val="bg1">
                    <a:lumMod val="85000"/>
                  </a:schemeClr>
                </a:solidFill>
                <a:latin typeface="Oswald Light" pitchFamily="2" charset="0"/>
              </a:rPr>
              <a:t>Students see ?’s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7EBD6-CB1F-2510-1999-E0C245BE4275}"/>
              </a:ext>
            </a:extLst>
          </p:cNvPr>
          <p:cNvSpPr txBox="1"/>
          <p:nvPr/>
        </p:nvSpPr>
        <p:spPr>
          <a:xfrm>
            <a:off x="6173046" y="4414256"/>
            <a:ext cx="620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cap="all" dirty="0">
                <a:solidFill>
                  <a:schemeClr val="bg1">
                    <a:lumMod val="85000"/>
                  </a:schemeClr>
                </a:solidFill>
                <a:latin typeface="Oswald Light" pitchFamily="2" charset="0"/>
              </a:rPr>
              <a:t>You see answers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27518F-630E-B4BA-75CD-DC6FBD39158E}"/>
              </a:ext>
            </a:extLst>
          </p:cNvPr>
          <p:cNvCxnSpPr/>
          <p:nvPr/>
        </p:nvCxnSpPr>
        <p:spPr>
          <a:xfrm flipV="1">
            <a:off x="3257550" y="3124200"/>
            <a:ext cx="0" cy="12900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E9FF2E-C6F3-F992-AC1A-09420A2FDE36}"/>
              </a:ext>
            </a:extLst>
          </p:cNvPr>
          <p:cNvCxnSpPr>
            <a:cxnSpLocks/>
          </p:cNvCxnSpPr>
          <p:nvPr/>
        </p:nvCxnSpPr>
        <p:spPr>
          <a:xfrm flipH="1" flipV="1">
            <a:off x="8515350" y="3124200"/>
            <a:ext cx="761154" cy="11662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95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733822" y="2786292"/>
            <a:ext cx="70641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/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ChatGPT</a:t>
            </a:r>
          </a:p>
          <a:p>
            <a:pPr lvl="1">
              <a:buClr>
                <a:srgbClr val="FFC000"/>
              </a:buClr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- Copy and paste into each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8F056-E1A5-223E-68F4-5049E64DD02C}"/>
              </a:ext>
            </a:extLst>
          </p:cNvPr>
          <p:cNvSpPr txBox="1"/>
          <p:nvPr/>
        </p:nvSpPr>
        <p:spPr>
          <a:xfrm>
            <a:off x="4733822" y="4329023"/>
            <a:ext cx="7064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2"/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Flex</a:t>
            </a:r>
          </a:p>
          <a:p>
            <a:pPr>
              <a:buClr>
                <a:srgbClr val="FFC000"/>
              </a:buClr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- Built automatically</a:t>
            </a:r>
          </a:p>
          <a:p>
            <a:pPr>
              <a:buClr>
                <a:srgbClr val="FFC000"/>
              </a:buClr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- Extremely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flexible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817E7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>
              <a:buClr>
                <a:srgbClr val="FFC000"/>
              </a:buClr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17E7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0CF01-D185-F0BF-5D9E-9E8FC6F0260D}"/>
              </a:ext>
            </a:extLst>
          </p:cNvPr>
          <p:cNvSpPr txBox="1"/>
          <p:nvPr/>
        </p:nvSpPr>
        <p:spPr>
          <a:xfrm>
            <a:off x="4733822" y="1736004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 Your Own?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3F775C4-D2FB-3C90-9F3D-AE55B709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13" y="226389"/>
            <a:ext cx="3985662" cy="11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3"/>
      <p:bldP spid="3" grpId="0" build="p" bldLvl="5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733822" y="2243367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/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Recap module/course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8F056-E1A5-223E-68F4-5049E64DD02C}"/>
              </a:ext>
            </a:extLst>
          </p:cNvPr>
          <p:cNvSpPr txBox="1"/>
          <p:nvPr/>
        </p:nvSpPr>
        <p:spPr>
          <a:xfrm>
            <a:off x="4733822" y="3678375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2"/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Team competition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0CF01-D185-F0BF-5D9E-9E8FC6F0260D}"/>
              </a:ext>
            </a:extLst>
          </p:cNvPr>
          <p:cNvSpPr txBox="1"/>
          <p:nvPr/>
        </p:nvSpPr>
        <p:spPr>
          <a:xfrm>
            <a:off x="4733822" y="5139297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3"/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Flex will help you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3F775C4-D2FB-3C90-9F3D-AE55B709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13" y="226389"/>
            <a:ext cx="3985662" cy="11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29487D-4FA2-0C76-E2EB-787B44D955E3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0044D2E4-14E1-466A-928B-90AC17596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4506687" y="5747329"/>
            <a:ext cx="7685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Oswald SemiBold" pitchFamily="2" charset="77"/>
                <a:ea typeface="+mn-ea"/>
                <a:cs typeface="+mn-cs"/>
              </a:rPr>
              <a:t>WHEN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Oswald SemiBold" pitchFamily="2" charset="77"/>
                <a:ea typeface="+mn-ea"/>
                <a:cs typeface="+mn-cs"/>
              </a:rPr>
              <a:t> CAN YOU USE JEOPARDY?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3923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CHAT STORM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Foster </a:t>
            </a:r>
            <a:r>
              <a:rPr lang="en-US" sz="28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reflection &amp;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discussion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8" y="2280514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Don’t hit “enter” until 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I tell you to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927978" y="3213261"/>
            <a:ext cx="6588519" cy="541204"/>
            <a:chOff x="4927978" y="4074207"/>
            <a:chExt cx="6588519" cy="5412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14806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Type your answer in the chat…but don’t hit enter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686113" y="1852116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55502-691C-350E-3331-CD5507E6D305}"/>
              </a:ext>
            </a:extLst>
          </p:cNvPr>
          <p:cNvGrpSpPr/>
          <p:nvPr/>
        </p:nvGrpSpPr>
        <p:grpSpPr>
          <a:xfrm>
            <a:off x="4927978" y="4159256"/>
            <a:ext cx="6588519" cy="541204"/>
            <a:chOff x="4927978" y="4074207"/>
            <a:chExt cx="6588519" cy="54120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729060-4F02-361E-AE49-54C203A5C688}"/>
                </a:ext>
              </a:extLst>
            </p:cNvPr>
            <p:cNvSpPr txBox="1"/>
            <p:nvPr/>
          </p:nvSpPr>
          <p:spPr>
            <a:xfrm>
              <a:off x="5563301" y="414806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I’ll count down “3, 2, 1, enter”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19007C-D2B6-CF76-1B32-15D53981C6CA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69D7A3-DE13-3948-3281-D038601CDFA4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CC479-3B31-29DF-AB4E-836C77D9951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FDE02A2-BEF0-8085-C0B4-297B784DFCCB}"/>
              </a:ext>
            </a:extLst>
          </p:cNvPr>
          <p:cNvSpPr txBox="1"/>
          <p:nvPr/>
        </p:nvSpPr>
        <p:spPr>
          <a:xfrm>
            <a:off x="4506687" y="5098943"/>
            <a:ext cx="768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 SemiBold" pitchFamily="2" charset="77"/>
                <a:ea typeface="+mn-ea"/>
                <a:cs typeface="+mn-cs"/>
              </a:rPr>
              <a:t>QUESTION:</a:t>
            </a:r>
          </a:p>
        </p:txBody>
      </p:sp>
      <p:pic>
        <p:nvPicPr>
          <p:cNvPr id="9" name="4827D520">
            <a:hlinkClick r:id="" action="ppaction://media"/>
            <a:extLst>
              <a:ext uri="{FF2B5EF4-FFF2-40B4-BE49-F238E27FC236}">
                <a16:creationId xmlns:a16="http://schemas.microsoft.com/office/drawing/2014/main" id="{301FAABF-6BD2-AE2D-388C-F6001F823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7" y="6686550"/>
            <a:ext cx="17145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32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10" grpId="0" uiExpand="1" build="p" bldLvl="3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29487D-4FA2-0C76-E2EB-787B44D955E3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0044D2E4-14E1-466A-928B-90AC17596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4506687" y="5747329"/>
            <a:ext cx="768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Oswald SemiBold" pitchFamily="2" charset="77"/>
                <a:ea typeface="+mn-ea"/>
                <a:cs typeface="+mn-cs"/>
              </a:rPr>
              <a:t>WHEN</a:t>
            </a:r>
            <a:r>
              <a:rPr kumimoji="0" lang="en-GB" sz="4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Oswald SemiBold" pitchFamily="2" charset="77"/>
                <a:ea typeface="+mn-ea"/>
                <a:cs typeface="+mn-cs"/>
              </a:rPr>
              <a:t> CAN YOU USE BLOOKET?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3923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CHAT STORM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Foster </a:t>
            </a:r>
            <a:r>
              <a:rPr lang="en-US" sz="28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reflection &amp;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discussion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8" y="2280514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Don’t hit “enter” until 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I tell you to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927978" y="3213261"/>
            <a:ext cx="6588519" cy="541204"/>
            <a:chOff x="4927978" y="4074207"/>
            <a:chExt cx="6588519" cy="5412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14806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Type your answer in the chat…but don’t hit enter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686113" y="1852116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55502-691C-350E-3331-CD5507E6D305}"/>
              </a:ext>
            </a:extLst>
          </p:cNvPr>
          <p:cNvGrpSpPr/>
          <p:nvPr/>
        </p:nvGrpSpPr>
        <p:grpSpPr>
          <a:xfrm>
            <a:off x="4927978" y="4159256"/>
            <a:ext cx="6588519" cy="541204"/>
            <a:chOff x="4927978" y="4074207"/>
            <a:chExt cx="6588519" cy="54120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729060-4F02-361E-AE49-54C203A5C688}"/>
                </a:ext>
              </a:extLst>
            </p:cNvPr>
            <p:cNvSpPr txBox="1"/>
            <p:nvPr/>
          </p:nvSpPr>
          <p:spPr>
            <a:xfrm>
              <a:off x="5563301" y="414806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I’ll count down “3, 2, 1, enter”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19007C-D2B6-CF76-1B32-15D53981C6CA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69D7A3-DE13-3948-3281-D038601CDFA4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CC479-3B31-29DF-AB4E-836C77D9951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FDE02A2-BEF0-8085-C0B4-297B784DFCCB}"/>
              </a:ext>
            </a:extLst>
          </p:cNvPr>
          <p:cNvSpPr txBox="1"/>
          <p:nvPr/>
        </p:nvSpPr>
        <p:spPr>
          <a:xfrm>
            <a:off x="4506687" y="5098943"/>
            <a:ext cx="768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 SemiBold" pitchFamily="2" charset="77"/>
                <a:ea typeface="+mn-ea"/>
                <a:cs typeface="+mn-cs"/>
              </a:rPr>
              <a:t>QUESTION:</a:t>
            </a:r>
          </a:p>
        </p:txBody>
      </p:sp>
    </p:spTree>
    <p:extLst>
      <p:ext uri="{BB962C8B-B14F-4D97-AF65-F5344CB8AC3E}">
        <p14:creationId xmlns:p14="http://schemas.microsoft.com/office/powerpoint/2010/main" val="10978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bldLvl="3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391887" y="729016"/>
            <a:ext cx="4938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Virtual 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214A0-2A33-F8D4-93D8-2FDBAE5823F0}"/>
              </a:ext>
            </a:extLst>
          </p:cNvPr>
          <p:cNvSpPr txBox="1"/>
          <p:nvPr/>
        </p:nvSpPr>
        <p:spPr>
          <a:xfrm>
            <a:off x="715648" y="3911989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AI optimized for higher 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6A4ED-61AE-3F07-BC8A-03ACABFE94A9}"/>
              </a:ext>
            </a:extLst>
          </p:cNvPr>
          <p:cNvSpPr txBox="1"/>
          <p:nvPr/>
        </p:nvSpPr>
        <p:spPr>
          <a:xfrm>
            <a:off x="715647" y="5709461"/>
            <a:ext cx="461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(Very) Beta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D54D37A-DCDE-93E3-295B-F689FE3D2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278" y="1577148"/>
            <a:ext cx="3551946" cy="1996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B5DA7D-497E-40FC-1E22-84665BACF136}"/>
              </a:ext>
            </a:extLst>
          </p:cNvPr>
          <p:cNvSpPr txBox="1"/>
          <p:nvPr/>
        </p:nvSpPr>
        <p:spPr>
          <a:xfrm>
            <a:off x="715647" y="4770749"/>
            <a:ext cx="449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10 </a:t>
            </a:r>
            <a:r>
              <a:rPr lang="en-US" sz="2800" dirty="0">
                <a:solidFill>
                  <a:srgbClr val="FFC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weeks</a:t>
            </a: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old</a:t>
            </a:r>
          </a:p>
        </p:txBody>
      </p:sp>
      <p:sp>
        <p:nvSpPr>
          <p:cNvPr id="8" name="Flowchart: Manual Input 2">
            <a:extLst>
              <a:ext uri="{FF2B5EF4-FFF2-40B4-BE49-F238E27FC236}">
                <a16:creationId xmlns:a16="http://schemas.microsoft.com/office/drawing/2014/main" id="{11884C19-0B86-DD5D-55A8-9512BBA1D092}"/>
              </a:ext>
            </a:extLst>
          </p:cNvPr>
          <p:cNvSpPr/>
          <p:nvPr/>
        </p:nvSpPr>
        <p:spPr>
          <a:xfrm rot="16200000" flipH="1">
            <a:off x="5194441" y="-246138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7" grpId="0" uiExpand="1" build="p" bldLvl="3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733822" y="1896396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4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“Hug of Death”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A1B46-A493-D9D8-E09F-235AF1FA7BF1}"/>
              </a:ext>
            </a:extLst>
          </p:cNvPr>
          <p:cNvSpPr txBox="1"/>
          <p:nvPr/>
        </p:nvSpPr>
        <p:spPr>
          <a:xfrm>
            <a:off x="4821470" y="599011"/>
            <a:ext cx="607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Using flex</a:t>
            </a:r>
          </a:p>
        </p:txBody>
      </p:sp>
      <p:pic>
        <p:nvPicPr>
          <p:cNvPr id="8" name="Picture 7" descr="A cartoon of a group of people in a classroom&#10;&#10;Description automatically generated">
            <a:extLst>
              <a:ext uri="{FF2B5EF4-FFF2-40B4-BE49-F238E27FC236}">
                <a16:creationId xmlns:a16="http://schemas.microsoft.com/office/drawing/2014/main" id="{F58C51A5-291E-3142-809C-01D355C1D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23" y="2832358"/>
            <a:ext cx="3766929" cy="3766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FB73001-CDAA-1D4A-349A-BFC16E548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88" y="2913320"/>
            <a:ext cx="6629400" cy="3729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C2AD759-8099-6177-DC43-6F74B8030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832358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08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733822" y="1896396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Avoiding Hug of Death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A1B46-A493-D9D8-E09F-235AF1FA7BF1}"/>
              </a:ext>
            </a:extLst>
          </p:cNvPr>
          <p:cNvSpPr txBox="1"/>
          <p:nvPr/>
        </p:nvSpPr>
        <p:spPr>
          <a:xfrm>
            <a:off x="4821470" y="599011"/>
            <a:ext cx="607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Using flex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B25E3-B1C8-239C-9A97-36BF6BFF6125}"/>
              </a:ext>
            </a:extLst>
          </p:cNvPr>
          <p:cNvSpPr txBox="1"/>
          <p:nvPr/>
        </p:nvSpPr>
        <p:spPr>
          <a:xfrm>
            <a:off x="4733822" y="2833328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Email after workshop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08039-C8D0-7941-FB4A-FC6FA16645BB}"/>
              </a:ext>
            </a:extLst>
          </p:cNvPr>
          <p:cNvSpPr txBox="1"/>
          <p:nvPr/>
        </p:nvSpPr>
        <p:spPr>
          <a:xfrm>
            <a:off x="4733822" y="3770260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2"/>
            </a:pPr>
            <a:r>
              <a:rPr lang="en-US" sz="4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Play with samples</a:t>
            </a:r>
          </a:p>
        </p:txBody>
      </p:sp>
    </p:spTree>
    <p:extLst>
      <p:ext uri="{BB962C8B-B14F-4D97-AF65-F5344CB8AC3E}">
        <p14:creationId xmlns:p14="http://schemas.microsoft.com/office/powerpoint/2010/main" val="38777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733822" y="1896396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Avoiding Hug of Death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A1B46-A493-D9D8-E09F-235AF1FA7BF1}"/>
              </a:ext>
            </a:extLst>
          </p:cNvPr>
          <p:cNvSpPr txBox="1"/>
          <p:nvPr/>
        </p:nvSpPr>
        <p:spPr>
          <a:xfrm>
            <a:off x="4821470" y="599011"/>
            <a:ext cx="607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Using flex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B25E3-B1C8-239C-9A97-36BF6BFF6125}"/>
              </a:ext>
            </a:extLst>
          </p:cNvPr>
          <p:cNvSpPr txBox="1"/>
          <p:nvPr/>
        </p:nvSpPr>
        <p:spPr>
          <a:xfrm>
            <a:off x="4733822" y="2833328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Email after workshop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08039-C8D0-7941-FB4A-FC6FA16645BB}"/>
              </a:ext>
            </a:extLst>
          </p:cNvPr>
          <p:cNvSpPr txBox="1"/>
          <p:nvPr/>
        </p:nvSpPr>
        <p:spPr>
          <a:xfrm>
            <a:off x="4733822" y="3770260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2"/>
            </a:pPr>
            <a:r>
              <a:rPr lang="en-US" sz="4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Play with samples</a:t>
            </a:r>
          </a:p>
        </p:txBody>
      </p:sp>
    </p:spTree>
    <p:extLst>
      <p:ext uri="{BB962C8B-B14F-4D97-AF65-F5344CB8AC3E}">
        <p14:creationId xmlns:p14="http://schemas.microsoft.com/office/powerpoint/2010/main" val="131370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733822" y="1896396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Avoiding Hug of Death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A1B46-A493-D9D8-E09F-235AF1FA7BF1}"/>
              </a:ext>
            </a:extLst>
          </p:cNvPr>
          <p:cNvSpPr txBox="1"/>
          <p:nvPr/>
        </p:nvSpPr>
        <p:spPr>
          <a:xfrm>
            <a:off x="4821470" y="599011"/>
            <a:ext cx="607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Using flex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B25E3-B1C8-239C-9A97-36BF6BFF6125}"/>
              </a:ext>
            </a:extLst>
          </p:cNvPr>
          <p:cNvSpPr txBox="1"/>
          <p:nvPr/>
        </p:nvSpPr>
        <p:spPr>
          <a:xfrm>
            <a:off x="4733822" y="2833328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Email after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986F2-DA40-3D39-4862-5D1315E6EF48}"/>
              </a:ext>
            </a:extLst>
          </p:cNvPr>
          <p:cNvSpPr txBox="1"/>
          <p:nvPr/>
        </p:nvSpPr>
        <p:spPr>
          <a:xfrm>
            <a:off x="4733821" y="5644124"/>
            <a:ext cx="7524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4"/>
            </a:pPr>
            <a:r>
              <a:rPr lang="en-US" sz="4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Crash Flex after ?’s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08039-C8D0-7941-FB4A-FC6FA16645BB}"/>
              </a:ext>
            </a:extLst>
          </p:cNvPr>
          <p:cNvSpPr txBox="1"/>
          <p:nvPr/>
        </p:nvSpPr>
        <p:spPr>
          <a:xfrm>
            <a:off x="4733822" y="3770260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2"/>
            </a:pPr>
            <a:r>
              <a:rPr lang="en-US" sz="4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Play with samples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FF844-DC8E-BF42-8DF0-F9AA87083EC1}"/>
              </a:ext>
            </a:extLst>
          </p:cNvPr>
          <p:cNvSpPr txBox="1"/>
          <p:nvPr/>
        </p:nvSpPr>
        <p:spPr>
          <a:xfrm>
            <a:off x="4704577" y="4707192"/>
            <a:ext cx="7382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3"/>
            </a:pPr>
            <a:r>
              <a:rPr lang="en-US" sz="44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Ask breakout facilitator</a:t>
            </a:r>
          </a:p>
        </p:txBody>
      </p:sp>
    </p:spTree>
    <p:extLst>
      <p:ext uri="{BB962C8B-B14F-4D97-AF65-F5344CB8AC3E}">
        <p14:creationId xmlns:p14="http://schemas.microsoft.com/office/powerpoint/2010/main" val="31887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391887" y="729016"/>
            <a:ext cx="493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all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Using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214A0-2A33-F8D4-93D8-2FDBAE5823F0}"/>
              </a:ext>
            </a:extLst>
          </p:cNvPr>
          <p:cNvSpPr txBox="1"/>
          <p:nvPr/>
        </p:nvSpPr>
        <p:spPr>
          <a:xfrm>
            <a:off x="715648" y="3808292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Free during the summit​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6A4ED-61AE-3F07-BC8A-03ACABFE94A9}"/>
              </a:ext>
            </a:extLst>
          </p:cNvPr>
          <p:cNvSpPr txBox="1"/>
          <p:nvPr/>
        </p:nvSpPr>
        <p:spPr>
          <a:xfrm>
            <a:off x="715647" y="4695890"/>
            <a:ext cx="461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How much will it cost?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D54D37A-DCDE-93E3-295B-F689FE3D2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278" y="1577148"/>
            <a:ext cx="3551946" cy="1996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B5DA7D-497E-40FC-1E22-84665BACF136}"/>
              </a:ext>
            </a:extLst>
          </p:cNvPr>
          <p:cNvSpPr txBox="1"/>
          <p:nvPr/>
        </p:nvSpPr>
        <p:spPr>
          <a:xfrm>
            <a:off x="715647" y="5497861"/>
            <a:ext cx="449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more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people use 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    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less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it will cost</a:t>
            </a:r>
          </a:p>
        </p:txBody>
      </p:sp>
    </p:spTree>
    <p:extLst>
      <p:ext uri="{BB962C8B-B14F-4D97-AF65-F5344CB8AC3E}">
        <p14:creationId xmlns:p14="http://schemas.microsoft.com/office/powerpoint/2010/main" val="36705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uiExpand="1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214A0-2A33-F8D4-93D8-2FDBAE5823F0}"/>
              </a:ext>
            </a:extLst>
          </p:cNvPr>
          <p:cNvSpPr txBox="1"/>
          <p:nvPr/>
        </p:nvSpPr>
        <p:spPr>
          <a:xfrm>
            <a:off x="715647" y="1904309"/>
            <a:ext cx="5220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Invite others to the summit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6A4ED-61AE-3F07-BC8A-03ACABFE94A9}"/>
              </a:ext>
            </a:extLst>
          </p:cNvPr>
          <p:cNvSpPr txBox="1"/>
          <p:nvPr/>
        </p:nvSpPr>
        <p:spPr>
          <a:xfrm>
            <a:off x="1203328" y="4255581"/>
            <a:ext cx="412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Lesson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B6626-ECE7-81BF-88F3-E4F1076FA26C}"/>
              </a:ext>
            </a:extLst>
          </p:cNvPr>
          <p:cNvSpPr txBox="1"/>
          <p:nvPr/>
        </p:nvSpPr>
        <p:spPr>
          <a:xfrm>
            <a:off x="1203328" y="4821203"/>
            <a:ext cx="412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Creating in-class games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3FDFA-A61A-B200-AE8D-F0B7CA74DB88}"/>
              </a:ext>
            </a:extLst>
          </p:cNvPr>
          <p:cNvSpPr txBox="1"/>
          <p:nvPr/>
        </p:nvSpPr>
        <p:spPr>
          <a:xfrm>
            <a:off x="737420" y="2764961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AIinAcademia.org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34F54-D627-5A02-1758-59F878E86FD4}"/>
              </a:ext>
            </a:extLst>
          </p:cNvPr>
          <p:cNvSpPr txBox="1"/>
          <p:nvPr/>
        </p:nvSpPr>
        <p:spPr>
          <a:xfrm>
            <a:off x="1203328" y="5419695"/>
            <a:ext cx="412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65C3F-B0B6-61F2-714A-9FAFE91EF71E}"/>
              </a:ext>
            </a:extLst>
          </p:cNvPr>
          <p:cNvSpPr txBox="1"/>
          <p:nvPr/>
        </p:nvSpPr>
        <p:spPr>
          <a:xfrm>
            <a:off x="1203328" y="6018187"/>
            <a:ext cx="412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Case study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19BFC-5EFC-37C9-5F3B-9649A45FAD05}"/>
              </a:ext>
            </a:extLst>
          </p:cNvPr>
          <p:cNvSpPr txBox="1"/>
          <p:nvPr/>
        </p:nvSpPr>
        <p:spPr>
          <a:xfrm>
            <a:off x="737420" y="3609683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Free use of Flex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84AC45-7A6F-6306-ABE4-9B2B37F0BD51}"/>
              </a:ext>
            </a:extLst>
          </p:cNvPr>
          <p:cNvSpPr txBox="1"/>
          <p:nvPr/>
        </p:nvSpPr>
        <p:spPr>
          <a:xfrm>
            <a:off x="391887" y="729016"/>
            <a:ext cx="2599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all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share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AA4D14F-8F3E-251E-A959-95C0096CF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1104" y="298061"/>
            <a:ext cx="2336800" cy="1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7" grpId="0"/>
      <p:bldP spid="8" grpId="0"/>
      <p:bldP spid="9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332514" y="0"/>
            <a:ext cx="7859486" cy="6858000"/>
          </a:xfrm>
          <a:prstGeom prst="rect">
            <a:avLst/>
          </a:prstGeom>
          <a:solidFill>
            <a:srgbClr val="E9EAEA"/>
          </a:solidFill>
          <a:ln>
            <a:noFill/>
          </a:ln>
          <a:effectLst>
            <a:outerShdw blurRad="265904" dist="51571" dir="1080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D9E7-4CE6-6C6D-473E-B8CF5A760017}"/>
              </a:ext>
            </a:extLst>
          </p:cNvPr>
          <p:cNvSpPr txBox="1"/>
          <p:nvPr/>
        </p:nvSpPr>
        <p:spPr>
          <a:xfrm>
            <a:off x="576943" y="712914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7E7D"/>
                </a:solidFill>
                <a:latin typeface="Oswald SemiBold" pitchFamily="2" charset="77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C4579-1F42-A09C-96DD-7C7AC2335DBE}"/>
              </a:ext>
            </a:extLst>
          </p:cNvPr>
          <p:cNvSpPr txBox="1"/>
          <p:nvPr/>
        </p:nvSpPr>
        <p:spPr>
          <a:xfrm>
            <a:off x="5033897" y="712914"/>
            <a:ext cx="6457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Oswald SemiBold" pitchFamily="2" charset="77"/>
              </a:rPr>
              <a:t>CREATING ENGAGING </a:t>
            </a:r>
            <a:r>
              <a:rPr lang="en-GB" sz="4400" b="1" dirty="0">
                <a:solidFill>
                  <a:srgbClr val="FAAB02"/>
                </a:solidFill>
                <a:latin typeface="Oswald SemiBold" pitchFamily="2" charset="77"/>
              </a:rPr>
              <a:t>GAMES</a:t>
            </a:r>
            <a:r>
              <a:rPr lang="en-GB" sz="4400" b="1" dirty="0">
                <a:latin typeface="Oswald SemiBold" pitchFamily="2" charset="77"/>
              </a:rPr>
              <a:t> </a:t>
            </a:r>
            <a:r>
              <a:rPr lang="en-GB" sz="4400" b="1" dirty="0">
                <a:solidFill>
                  <a:srgbClr val="FAAB02"/>
                </a:solidFill>
                <a:latin typeface="Oswald SemiBold" pitchFamily="2" charset="77"/>
              </a:rPr>
              <a:t>WITH AI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E51FB7D2-5C07-40E5-BC46-C87FA32B3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2" y="2018895"/>
            <a:ext cx="2394404" cy="2394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F51DE-74E2-CCA1-B578-2683EDF6BA1E}"/>
              </a:ext>
            </a:extLst>
          </p:cNvPr>
          <p:cNvSpPr txBox="1"/>
          <p:nvPr/>
        </p:nvSpPr>
        <p:spPr>
          <a:xfrm>
            <a:off x="440120" y="4609396"/>
            <a:ext cx="3545297" cy="6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D30FD-834A-DCEE-4686-BD7B67CBAC6E}"/>
              </a:ext>
            </a:extLst>
          </p:cNvPr>
          <p:cNvSpPr txBox="1"/>
          <p:nvPr/>
        </p:nvSpPr>
        <p:spPr>
          <a:xfrm>
            <a:off x="545126" y="5148895"/>
            <a:ext cx="147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A3FC6-53AC-9316-7DF7-5FD9E74685BF}"/>
              </a:ext>
            </a:extLst>
          </p:cNvPr>
          <p:cNvSpPr txBox="1"/>
          <p:nvPr/>
        </p:nvSpPr>
        <p:spPr>
          <a:xfrm>
            <a:off x="1879730" y="5148895"/>
            <a:ext cx="206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  <p:pic>
        <p:nvPicPr>
          <p:cNvPr id="4" name="Picture 3" descr="A person and person in front of a computer&#10;&#10;Description automatically generated">
            <a:extLst>
              <a:ext uri="{FF2B5EF4-FFF2-40B4-BE49-F238E27FC236}">
                <a16:creationId xmlns:a16="http://schemas.microsoft.com/office/drawing/2014/main" id="{CAE4D9D2-3997-CE64-C9AD-3CFC586E5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78" y="2256825"/>
            <a:ext cx="8035422" cy="45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5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53E9D6-420E-0DB7-16A3-290A8CA9F76A}"/>
              </a:ext>
            </a:extLst>
          </p:cNvPr>
          <p:cNvSpPr txBox="1"/>
          <p:nvPr/>
        </p:nvSpPr>
        <p:spPr>
          <a:xfrm>
            <a:off x="4821471" y="599011"/>
            <a:ext cx="277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Game #2: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556906" y="1773007"/>
            <a:ext cx="676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5-in-a-row wins!</a:t>
            </a:r>
          </a:p>
        </p:txBody>
      </p:sp>
      <p:pic>
        <p:nvPicPr>
          <p:cNvPr id="17" name="Picture 16" descr="A white and yellow bingo card&#10;&#10;Description automatically generated">
            <a:extLst>
              <a:ext uri="{FF2B5EF4-FFF2-40B4-BE49-F238E27FC236}">
                <a16:creationId xmlns:a16="http://schemas.microsoft.com/office/drawing/2014/main" id="{ABDE67A6-084D-7B5B-5E76-17E5AFC7F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3" t="8232" r="29065" b="14741"/>
          <a:stretch/>
        </p:blipFill>
        <p:spPr>
          <a:xfrm rot="777500">
            <a:off x="7116540" y="1894563"/>
            <a:ext cx="3855530" cy="4717182"/>
          </a:xfrm>
          <a:prstGeom prst="rect">
            <a:avLst/>
          </a:prstGeom>
        </p:spPr>
      </p:pic>
      <p:pic>
        <p:nvPicPr>
          <p:cNvPr id="18" name="Picture 17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0A9ACF0-ACA9-6D63-16EF-06181FDD5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E31BB3-3E00-2EF4-5098-04A079A18039}"/>
              </a:ext>
            </a:extLst>
          </p:cNvPr>
          <p:cNvSpPr txBox="1"/>
          <p:nvPr/>
        </p:nvSpPr>
        <p:spPr>
          <a:xfrm>
            <a:off x="7250346" y="608536"/>
            <a:ext cx="277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bingo</a:t>
            </a:r>
          </a:p>
        </p:txBody>
      </p:sp>
    </p:spTree>
    <p:extLst>
      <p:ext uri="{BB962C8B-B14F-4D97-AF65-F5344CB8AC3E}">
        <p14:creationId xmlns:p14="http://schemas.microsoft.com/office/powerpoint/2010/main" val="26884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53E9D6-420E-0DB7-16A3-290A8CA9F76A}"/>
              </a:ext>
            </a:extLst>
          </p:cNvPr>
          <p:cNvSpPr txBox="1"/>
          <p:nvPr/>
        </p:nvSpPr>
        <p:spPr>
          <a:xfrm>
            <a:off x="4821470" y="599011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Game #2: </a:t>
            </a:r>
          </a:p>
        </p:txBody>
      </p:sp>
      <p:pic>
        <p:nvPicPr>
          <p:cNvPr id="4" name="Picture 3" descr="A bingo card with numbers and dots&#10;&#10;Description automatically generated">
            <a:extLst>
              <a:ext uri="{FF2B5EF4-FFF2-40B4-BE49-F238E27FC236}">
                <a16:creationId xmlns:a16="http://schemas.microsoft.com/office/drawing/2014/main" id="{02302F5A-8313-9FC2-663F-97110AB85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4" t="8453" r="28127" b="15439"/>
          <a:stretch/>
        </p:blipFill>
        <p:spPr>
          <a:xfrm>
            <a:off x="4457138" y="2656410"/>
            <a:ext cx="2569248" cy="2970892"/>
          </a:xfrm>
          <a:prstGeom prst="rect">
            <a:avLst/>
          </a:prstGeom>
        </p:spPr>
      </p:pic>
      <p:pic>
        <p:nvPicPr>
          <p:cNvPr id="6" name="Picture 5" descr="A bingo card with yellow dots and numbers&#10;&#10;Description automatically generated">
            <a:extLst>
              <a:ext uri="{FF2B5EF4-FFF2-40B4-BE49-F238E27FC236}">
                <a16:creationId xmlns:a16="http://schemas.microsoft.com/office/drawing/2014/main" id="{06C53704-6571-F00E-AC5D-2E795C5A72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6" t="8453" r="28445" b="15439"/>
          <a:stretch/>
        </p:blipFill>
        <p:spPr>
          <a:xfrm>
            <a:off x="6952037" y="2667998"/>
            <a:ext cx="2569249" cy="2970893"/>
          </a:xfrm>
          <a:prstGeom prst="rect">
            <a:avLst/>
          </a:prstGeom>
        </p:spPr>
      </p:pic>
      <p:pic>
        <p:nvPicPr>
          <p:cNvPr id="8" name="Picture 7" descr="A bingo card with numbers and circles&#10;&#10;Description automatically generated">
            <a:extLst>
              <a:ext uri="{FF2B5EF4-FFF2-40B4-BE49-F238E27FC236}">
                <a16:creationId xmlns:a16="http://schemas.microsoft.com/office/drawing/2014/main" id="{FBF65556-CFE1-7920-556F-F03CBD147D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3" t="8451" r="27968" b="15440"/>
          <a:stretch/>
        </p:blipFill>
        <p:spPr>
          <a:xfrm>
            <a:off x="9446936" y="2663788"/>
            <a:ext cx="2569249" cy="2970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060948-8D58-FCE8-0B0B-F2D205F25BFF}"/>
              </a:ext>
            </a:extLst>
          </p:cNvPr>
          <p:cNvSpPr txBox="1"/>
          <p:nvPr/>
        </p:nvSpPr>
        <p:spPr>
          <a:xfrm>
            <a:off x="4556906" y="1773007"/>
            <a:ext cx="676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5-in-a-row wins!</a:t>
            </a:r>
          </a:p>
        </p:txBody>
      </p:sp>
      <p:pic>
        <p:nvPicPr>
          <p:cNvPr id="5" name="Picture 4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725C8487-5305-78BE-7007-37BCBC074A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930D60-B3E9-92E3-0108-92AA6A011B91}"/>
              </a:ext>
            </a:extLst>
          </p:cNvPr>
          <p:cNvSpPr txBox="1"/>
          <p:nvPr/>
        </p:nvSpPr>
        <p:spPr>
          <a:xfrm>
            <a:off x="7250346" y="608536"/>
            <a:ext cx="277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bingo</a:t>
            </a:r>
          </a:p>
        </p:txBody>
      </p:sp>
    </p:spTree>
    <p:extLst>
      <p:ext uri="{BB962C8B-B14F-4D97-AF65-F5344CB8AC3E}">
        <p14:creationId xmlns:p14="http://schemas.microsoft.com/office/powerpoint/2010/main" val="14197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53E9D6-420E-0DB7-16A3-290A8CA9F76A}"/>
              </a:ext>
            </a:extLst>
          </p:cNvPr>
          <p:cNvSpPr txBox="1"/>
          <p:nvPr/>
        </p:nvSpPr>
        <p:spPr>
          <a:xfrm>
            <a:off x="4821470" y="599011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Game #2: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592696" y="1809805"/>
            <a:ext cx="2561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4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Replace </a:t>
            </a:r>
          </a:p>
          <a:p>
            <a:pPr algn="ctr">
              <a:buClr>
                <a:srgbClr val="FFC000"/>
              </a:buClr>
            </a:pPr>
            <a:r>
              <a:rPr lang="en-US" sz="4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numbers </a:t>
            </a:r>
          </a:p>
          <a:p>
            <a:pPr algn="ctr">
              <a:buClr>
                <a:srgbClr val="FFC000"/>
              </a:buClr>
            </a:pPr>
            <a:r>
              <a:rPr lang="en-US" sz="4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with...</a:t>
            </a:r>
          </a:p>
        </p:txBody>
      </p:sp>
      <p:pic>
        <p:nvPicPr>
          <p:cNvPr id="17" name="Picture 16" descr="A white and yellow bingo card&#10;&#10;Description automatically generated">
            <a:extLst>
              <a:ext uri="{FF2B5EF4-FFF2-40B4-BE49-F238E27FC236}">
                <a16:creationId xmlns:a16="http://schemas.microsoft.com/office/drawing/2014/main" id="{ABDE67A6-084D-7B5B-5E76-17E5AFC7F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3" t="8232" r="29065" b="14741"/>
          <a:stretch/>
        </p:blipFill>
        <p:spPr>
          <a:xfrm rot="777500">
            <a:off x="7116540" y="1894563"/>
            <a:ext cx="3855530" cy="4717182"/>
          </a:xfrm>
          <a:prstGeom prst="rect">
            <a:avLst/>
          </a:prstGeom>
        </p:spPr>
      </p:pic>
      <p:pic>
        <p:nvPicPr>
          <p:cNvPr id="18" name="Picture 17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0A9ACF0-ACA9-6D63-16EF-06181FDD5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135B42-C063-4827-4936-BB1E173918B0}"/>
              </a:ext>
            </a:extLst>
          </p:cNvPr>
          <p:cNvSpPr txBox="1"/>
          <p:nvPr/>
        </p:nvSpPr>
        <p:spPr>
          <a:xfrm>
            <a:off x="4592696" y="3654934"/>
            <a:ext cx="25614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115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?’s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24BB2-E1A7-17AF-8C52-38020428FBD4}"/>
              </a:ext>
            </a:extLst>
          </p:cNvPr>
          <p:cNvSpPr txBox="1"/>
          <p:nvPr/>
        </p:nvSpPr>
        <p:spPr>
          <a:xfrm>
            <a:off x="7250346" y="608536"/>
            <a:ext cx="277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bingo</a:t>
            </a:r>
          </a:p>
        </p:txBody>
      </p:sp>
    </p:spTree>
    <p:extLst>
      <p:ext uri="{BB962C8B-B14F-4D97-AF65-F5344CB8AC3E}">
        <p14:creationId xmlns:p14="http://schemas.microsoft.com/office/powerpoint/2010/main" val="38948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733822" y="2243367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/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Replace slides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8F056-E1A5-223E-68F4-5049E64DD02C}"/>
              </a:ext>
            </a:extLst>
          </p:cNvPr>
          <p:cNvSpPr txBox="1"/>
          <p:nvPr/>
        </p:nvSpPr>
        <p:spPr>
          <a:xfrm>
            <a:off x="4733822" y="3678375"/>
            <a:ext cx="706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2"/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Foster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0CF01-D185-F0BF-5D9E-9E8FC6F0260D}"/>
              </a:ext>
            </a:extLst>
          </p:cNvPr>
          <p:cNvSpPr txBox="1"/>
          <p:nvPr/>
        </p:nvSpPr>
        <p:spPr>
          <a:xfrm>
            <a:off x="4733821" y="5139297"/>
            <a:ext cx="7285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C000"/>
              </a:buClr>
              <a:buFont typeface="+mj-lt"/>
              <a:buAutoNum type="arabicPeriod" startAt="3"/>
            </a:pPr>
            <a:r>
              <a:rPr lang="en-US" sz="44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Flex &amp; ChatGPT can help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EEED9-8D2A-FD3E-07F4-9E5D8FC2C1CF}"/>
              </a:ext>
            </a:extLst>
          </p:cNvPr>
          <p:cNvSpPr txBox="1"/>
          <p:nvPr/>
        </p:nvSpPr>
        <p:spPr>
          <a:xfrm>
            <a:off x="4821470" y="599011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Bingo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5D92D6D-A18A-EA43-6F6D-CA487F5D8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883"/>
          <a:stretch/>
        </p:blipFill>
        <p:spPr>
          <a:xfrm>
            <a:off x="73904" y="2965595"/>
            <a:ext cx="400530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11055</TotalTime>
  <Words>1225</Words>
  <Application>Microsoft Macintosh PowerPoint</Application>
  <PresentationFormat>Widescreen</PresentationFormat>
  <Paragraphs>271</Paragraphs>
  <Slides>57</Slides>
  <Notes>57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Calibri</vt:lpstr>
      <vt:lpstr>Arial</vt:lpstr>
      <vt:lpstr>Roboto</vt:lpstr>
      <vt:lpstr>Oswald</vt:lpstr>
      <vt:lpstr>Bebas Neue</vt:lpstr>
      <vt:lpstr>Della Respira</vt:lpstr>
      <vt:lpstr>Roboto Medium</vt:lpstr>
      <vt:lpstr>Oswald SemiBold</vt:lpstr>
      <vt:lpstr>Roboto Black</vt:lpstr>
      <vt:lpstr>Oswald Light</vt:lpstr>
      <vt:lpstr>Calibri Light</vt:lpstr>
      <vt:lpstr>Office Theme</vt:lpstr>
      <vt:lpstr>Jeoparty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History</vt:lpstr>
      <vt:lpstr>Panel</vt:lpstr>
      <vt:lpstr>The ancient civilization known for building pyramids along the Nile River.</vt:lpstr>
      <vt:lpstr>The civilization that developed the first system of writing known as cuneiform.</vt:lpstr>
      <vt:lpstr>The ancient civilization famous for the creation of the Great Wall.</vt:lpstr>
      <vt:lpstr>The civilization that built Machu Picchu in the Andes Mountains.</vt:lpstr>
      <vt:lpstr>The civilization known for the city of Petra carved into rose-red cliffs.</vt:lpstr>
      <vt:lpstr>The explorer who reached the Americas in 1492, mistakenly thinking he had reached Asia.</vt:lpstr>
      <vt:lpstr>The Portuguese explorer who led the first expedition to circumnavigate the globe.</vt:lpstr>
      <vt:lpstr>The Viking explorer who is believed to have reached North America around 1000 AD.</vt:lpstr>
      <vt:lpstr>The Spanish conquistador who conquered the Inca Empire in Peru.</vt:lpstr>
      <vt:lpstr>The British explorer who discovered the Hawaiian Islands in 1778.</vt:lpstr>
      <vt:lpstr>The leader of the American Revolution and the first President of the United States.</vt:lpstr>
      <vt:lpstr>The French military leader who became Emperor and conquered much of Europe.</vt:lpstr>
      <vt:lpstr>The leader of the Haitian Revolution, the only successful slave revolt in history.</vt:lpstr>
      <vt:lpstr>The liberator of South America, known as the 'George Washington of South America'.</vt:lpstr>
      <vt:lpstr>The leader of the Mexican War of Independence against Spanish colonial rule.</vt:lpstr>
      <vt:lpstr>The invention that revolutionized transportation by steam power.</vt:lpstr>
      <vt:lpstr>The process of making steel from iron, leading to stronger and cheaper production.</vt:lpstr>
      <vt:lpstr>The system of manufacturing that uses interchangeable parts for efficiency.</vt:lpstr>
      <vt:lpstr>The communication invention that transformed long-distance communication.</vt:lpstr>
      <vt:lpstr>The economic system based on private ownership and free market competition.</vt:lpstr>
      <vt:lpstr>The event that sparked World War I, the assassination of Archduke Franz Ferdinand.</vt:lpstr>
      <vt:lpstr>The German military strategy of quickly defeating France before turning to Russia in WWI.</vt:lpstr>
      <vt:lpstr>The battle that marked the turning point in favor of the Allies in World War II.</vt:lpstr>
      <vt:lpstr>The code-breaking operation that helped the Allies win crucial battles in WWII.</vt:lpstr>
      <vt:lpstr>The Japanese attack on this U.S. naval base brought the U.S. into WWII.</vt:lpstr>
      <vt:lpstr>The first human to journey into outer space, aboard Vostok 1 in 1961.</vt:lpstr>
      <vt:lpstr>The U.S. space agency responsible for the Apollo moon-landing missions.</vt:lpstr>
      <vt:lpstr>The first spacecraft to reach the moon with humans on board.</vt:lpstr>
      <vt:lpstr>The Soviet space station that orbited Earth from 1986 to 2001.</vt:lpstr>
      <vt:lpstr>The first American woman in space, flying aboard the Space Shuttle Challenger in 1983.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Customer Interviews with AI</dc:title>
  <dc:creator>Justin Wilcox</dc:creator>
  <cp:lastModifiedBy>Microsoft Office User</cp:lastModifiedBy>
  <cp:revision>34</cp:revision>
  <dcterms:created xsi:type="dcterms:W3CDTF">2023-04-25T16:39:04Z</dcterms:created>
  <dcterms:modified xsi:type="dcterms:W3CDTF">2024-05-15T19:24:30Z</dcterms:modified>
</cp:coreProperties>
</file>