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2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ink/ink3.xml" ContentType="application/inkml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1"/>
  </p:notesMasterIdLst>
  <p:sldIdLst>
    <p:sldId id="2318" r:id="rId2"/>
    <p:sldId id="1987" r:id="rId3"/>
    <p:sldId id="2290" r:id="rId4"/>
    <p:sldId id="2294" r:id="rId5"/>
    <p:sldId id="1999" r:id="rId6"/>
    <p:sldId id="2020" r:id="rId7"/>
    <p:sldId id="2320" r:id="rId8"/>
    <p:sldId id="2339" r:id="rId9"/>
    <p:sldId id="2342" r:id="rId10"/>
    <p:sldId id="2343" r:id="rId11"/>
    <p:sldId id="2341" r:id="rId12"/>
    <p:sldId id="2345" r:id="rId13"/>
    <p:sldId id="2344" r:id="rId14"/>
    <p:sldId id="2346" r:id="rId15"/>
    <p:sldId id="2347" r:id="rId16"/>
    <p:sldId id="2348" r:id="rId17"/>
    <p:sldId id="2244" r:id="rId18"/>
    <p:sldId id="2322" r:id="rId19"/>
    <p:sldId id="2352" r:id="rId20"/>
  </p:sldIdLst>
  <p:sldSz cx="12192000" cy="6858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libri Light" panose="020F0302020204030204" pitchFamily="34" charset="0"/>
      <p:regular r:id="rId26"/>
      <p:italic r:id="rId27"/>
    </p:embeddedFont>
    <p:embeddedFont>
      <p:font typeface="Oswald" pitchFamily="2" charset="77"/>
      <p:regular r:id="rId28"/>
      <p:bold r:id="rId29"/>
    </p:embeddedFont>
    <p:embeddedFont>
      <p:font typeface="Oswald Light" pitchFamily="2" charset="77"/>
      <p:regular r:id="rId30"/>
    </p:embeddedFont>
    <p:embeddedFont>
      <p:font typeface="Oswald SemiBold" pitchFamily="2" charset="77"/>
      <p:regular r:id="rId31"/>
      <p:bold r:id="rId32"/>
    </p:embeddedFont>
    <p:embeddedFont>
      <p:font typeface="Roboto" panose="02000000000000000000" pitchFamily="2" charset="0"/>
      <p:regular r:id="rId33"/>
      <p:bold r:id="rId34"/>
      <p:italic r:id="rId35"/>
      <p:boldItalic r:id="rId36"/>
    </p:embeddedFont>
    <p:embeddedFont>
      <p:font typeface="Roboto Black" panose="02000000000000000000" pitchFamily="2" charset="0"/>
      <p:bold r:id="rId37"/>
      <p:italic r:id="rId38"/>
      <p:boldItalic r:id="rId39"/>
    </p:embeddedFont>
    <p:embeddedFont>
      <p:font typeface="Roboto Medium" panose="02000000000000000000" pitchFamily="2" charset="0"/>
      <p:regular r:id="rId40"/>
      <p:italic r:id="rId41"/>
    </p:embeddedFont>
    <p:embeddedFont>
      <p:font typeface="Times" pitchFamily="2" charset="0"/>
      <p:regular r:id="rId42"/>
      <p:bold r:id="rId43"/>
      <p:italic r:id="rId44"/>
      <p:boldItalic r:id="rId4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57FF00"/>
    <a:srgbClr val="FFC000"/>
    <a:srgbClr val="DADCDC"/>
    <a:srgbClr val="585858"/>
    <a:srgbClr val="817E7D"/>
    <a:srgbClr val="FAAB02"/>
    <a:srgbClr val="FBBF00"/>
    <a:srgbClr val="949494"/>
    <a:srgbClr val="C9C9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07FB98-86C3-4FDE-81C8-39A88E4C4EAF}" v="26" dt="2024-05-08T16:30:23.6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0" autoAdjust="0"/>
    <p:restoredTop sz="96327"/>
  </p:normalViewPr>
  <p:slideViewPr>
    <p:cSldViewPr snapToGrid="0">
      <p:cViewPr varScale="1">
        <p:scale>
          <a:sx n="103" d="100"/>
          <a:sy n="103" d="100"/>
        </p:scale>
        <p:origin x="200" y="5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font" Target="fonts/font21.fntdata"/><Relationship Id="rId47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8.fntdata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45" Type="http://schemas.openxmlformats.org/officeDocument/2006/relationships/font" Target="fonts/font2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4" Type="http://schemas.openxmlformats.org/officeDocument/2006/relationships/font" Target="fonts/font2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font" Target="fonts/font22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10:41:25.96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10:41:25.96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24575,'0'0'0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10:41:25.96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E2A11-72B3-174E-812E-DB995333F744}" type="datetimeFigureOut">
              <a:t>10/05/2024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5D705C-C24F-D340-B877-BB2BBEB57249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3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OBS:Slides</a:t>
            </a:r>
            <a:r>
              <a:rPr lang="en-US" dirty="0"/>
              <a:t> Only - 720p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14ECC-CAD5-894C-A086-6965EA6E1C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57064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 err="1"/>
              <a:t>OBS:Circle</a:t>
            </a:r>
            <a:r>
              <a:rPr lang="en-US" dirty="0"/>
              <a:t> - Slides + Cam - 720p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14ECC-CAD5-894C-A086-6965EA6E1C5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6348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 err="1"/>
              <a:t>OBS:Circle</a:t>
            </a:r>
            <a:r>
              <a:rPr lang="en-US" dirty="0"/>
              <a:t> - Slides + Cam - 720p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14ECC-CAD5-894C-A086-6965EA6E1C5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233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 err="1"/>
              <a:t>OBS: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Slido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Circle - 720p</a:t>
            </a:r>
            <a:endParaRPr lang="en-US" dirty="0">
              <a:effectLst/>
            </a:endParaRPr>
          </a:p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14ECC-CAD5-894C-A086-6965EA6E1C5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0286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 err="1"/>
              <a:t>OBS:Circle</a:t>
            </a:r>
            <a:r>
              <a:rPr lang="en-US" dirty="0"/>
              <a:t> - Slides + Cam - 720p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14ECC-CAD5-894C-A086-6965EA6E1C5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0087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8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OBS:Slido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Circle - 720p</a:t>
            </a:r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14ECC-CAD5-894C-A086-6965EA6E1C5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9727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800" dirty="0" err="1"/>
              <a:t>OBS:Browser</a:t>
            </a:r>
            <a:r>
              <a:rPr lang="en-US" sz="1800" dirty="0"/>
              <a:t> - 720p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14ECC-CAD5-894C-A086-6965EA6E1C5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4097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OBS:Circle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- Slides + Cam - 720p</a:t>
            </a:r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14ECC-CAD5-894C-A086-6965EA6E1C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09034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 err="1"/>
              <a:t>OBS:Circle</a:t>
            </a:r>
            <a:r>
              <a:rPr lang="en-US" dirty="0"/>
              <a:t> - Slides + Cam - 720p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14ECC-CAD5-894C-A086-6965EA6E1C5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2921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 err="1"/>
              <a:t>OBS:Circle</a:t>
            </a:r>
            <a:r>
              <a:rPr lang="en-US" dirty="0"/>
              <a:t> - Slides + Cam - 720p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14ECC-CAD5-894C-A086-6965EA6E1C5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891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OBS:</a:t>
            </a:r>
            <a:r>
              <a:rPr lang="en-US" sz="12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Circle - Slides + Cam - 720p</a:t>
            </a:r>
            <a:endParaRPr lang="en-US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14ECC-CAD5-894C-A086-6965EA6E1C5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886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err="1"/>
              <a:t>OBS:Timer</a:t>
            </a:r>
            <a:r>
              <a:rPr lang="fr-FR" dirty="0"/>
              <a:t> - Circle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14ECC-CAD5-894C-A086-6965EA6E1C5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036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err="1"/>
              <a:t>OBS:Circle</a:t>
            </a:r>
            <a:r>
              <a:rPr lang="fr-FR" dirty="0"/>
              <a:t> - Slides + Cam - 720p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14ECC-CAD5-894C-A086-6965EA6E1C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0728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OBS:Split</a:t>
            </a:r>
            <a:r>
              <a:rPr lang="en-US" dirty="0"/>
              <a:t> - Slides + Cam - 720p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14ECC-CAD5-894C-A086-6965EA6E1C5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2073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OBS:Split</a:t>
            </a:r>
            <a:r>
              <a:rPr lang="en-US" dirty="0"/>
              <a:t> - Slides + Cam - 720p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5D705C-C24F-D340-B877-BB2BBEB5724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4704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OBS:Circle</a:t>
            </a:r>
            <a:r>
              <a:rPr lang="fr-FR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- Slides + Cam - 720p</a:t>
            </a:r>
            <a:endParaRPr lang="en-US" dirty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5D705C-C24F-D340-B877-BB2BBEB5724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3409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OBS:Circle</a:t>
            </a:r>
            <a:r>
              <a:rPr lang="fr-FR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- Slides + Cam - 720p</a:t>
            </a:r>
            <a:endParaRPr lang="en-US" dirty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5D705C-C24F-D340-B877-BB2BBEB5724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6033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 err="1"/>
              <a:t>OBS:Circle</a:t>
            </a:r>
            <a:r>
              <a:rPr lang="en-US" dirty="0"/>
              <a:t> - Slides + Cam - 720p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14ECC-CAD5-894C-A086-6965EA6E1C5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2755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 err="1"/>
              <a:t>OBS:Circle</a:t>
            </a:r>
            <a:r>
              <a:rPr lang="en-US" dirty="0"/>
              <a:t> - Slides + Cam - 720p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14ECC-CAD5-894C-A086-6965EA6E1C5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909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7FA12-C4A7-47AA-8763-104DFCC332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CCEF03-61AA-CCF1-31C7-E1E92C086C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823082-0A9A-DFD1-A49A-C33FC0F5D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27186-D375-445B-AA32-707CBAE230B1}" type="datetimeFigureOut">
              <a:rPr lang="en-US" smtClean="0"/>
              <a:t>5/10/24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496CCE-4856-35BB-676C-1CFE0AF00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0250C6-8213-0D73-F8EF-D0C9AC041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7A6CF-245E-456B-8202-49B7AB789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788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018F5-6B23-3202-D951-70DF8343F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C85B64-C880-E1FC-BC34-0F27AC7388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D0F954-5388-11E6-D220-5E7E372FB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27186-D375-445B-AA32-707CBAE230B1}" type="datetimeFigureOut">
              <a:rPr lang="en-US" smtClean="0"/>
              <a:t>5/10/24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2D49EC-2ECC-CD7C-9149-BF6D0207F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6BA8CC-855F-4E14-C48F-102A46217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7A6CF-245E-456B-8202-49B7AB789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41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29D496-0283-59E0-C40F-25F3A51A43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1F4124-2D48-2ACC-9733-CD741A1260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AEAACD-E0E8-E86F-353E-369EE0181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27186-D375-445B-AA32-707CBAE230B1}" type="datetimeFigureOut">
              <a:rPr lang="en-US" smtClean="0"/>
              <a:t>5/10/24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D908C1-CB19-767A-F8B1-0608B89B6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37933D-7AC8-45FD-988C-C63EE78B4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7A6CF-245E-456B-8202-49B7AB789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001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1E6DA-7F95-17B0-A783-55D81EE0F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CC2F3C-87D6-B601-E61F-44A720C426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FA5F9-B64B-38E8-56ED-B9A30EAF6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27186-D375-445B-AA32-707CBAE230B1}" type="datetimeFigureOut">
              <a:rPr lang="en-US" smtClean="0"/>
              <a:t>5/10/24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665C5-2E30-7724-7BFA-021D20C16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E2568C-2AF8-3DAE-1CC7-C8F3B3A39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7A6CF-245E-456B-8202-49B7AB789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244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3FDDD-D66B-B825-DB1B-E39812562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FFA4D5-DAB5-CD15-635A-873EE8EFF1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92A8D9-A6A6-26C9-4DBE-8FB63DF6A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27186-D375-445B-AA32-707CBAE230B1}" type="datetimeFigureOut">
              <a:rPr lang="en-US" smtClean="0"/>
              <a:t>5/10/24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E32F65-FD1B-6EA1-F9A6-9844DBF91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C79C16-780C-41CC-06B3-C858246FA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7A6CF-245E-456B-8202-49B7AB789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011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267B4-81CB-C96C-3921-8486F993A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F1AB7F-A065-84FF-4ED5-A939E03551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A4892B-13A0-04DF-9C3C-04B1B54182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BA13BE-B809-FD91-9408-E43B724D6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27186-D375-445B-AA32-707CBAE230B1}" type="datetimeFigureOut">
              <a:rPr lang="en-US" smtClean="0"/>
              <a:t>5/10/24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029CE9-62C1-497E-1B04-6CBBDBDC7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0EA50E-7F96-A8E7-B948-595C5D9BD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7A6CF-245E-456B-8202-49B7AB789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233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361D7-8DD3-28A6-7716-BFE5A64CB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F35A96-7797-E7CA-F643-D52F735FAA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99E7A8-E99E-3DDB-B4DA-5BE5C76574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6AAD76-BEFC-5C2D-8564-6CCD89266A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24D448-3C5D-B169-B135-6C0EB7F710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1D9AAC-61D8-9566-1737-E940912D0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27186-D375-445B-AA32-707CBAE230B1}" type="datetimeFigureOut">
              <a:rPr lang="en-US" smtClean="0"/>
              <a:t>5/10/24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C7AF0C-72E4-C4BE-77F1-27C42658B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80F3ED-7BB3-A40B-2056-8ACB20F78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7A6CF-245E-456B-8202-49B7AB789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185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853B1-66E3-8D62-1776-7648C4BEE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B60D56-D092-4388-56E7-61BE5866B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27186-D375-445B-AA32-707CBAE230B1}" type="datetimeFigureOut">
              <a:rPr lang="en-US" smtClean="0"/>
              <a:t>5/10/24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2D8F1E-2608-304A-CF00-03C5F10DF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6F3224-7841-8BB1-29EC-A22D28CD7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7A6CF-245E-456B-8202-49B7AB789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998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917010-D142-6D90-3BF3-72A308A96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27186-D375-445B-AA32-707CBAE230B1}" type="datetimeFigureOut">
              <a:rPr lang="en-US" smtClean="0"/>
              <a:t>5/10/24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830C92-E01A-AD86-131D-BE0524060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4633B5-0289-1B40-70CF-0D398BCC5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7A6CF-245E-456B-8202-49B7AB789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56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36310-E839-7D6E-732B-300BF6C8C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5B28B3-C512-AEF1-E06C-9446FE6EB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0DF521-5D9A-E7F3-870C-9B148A85A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4A69F0-DB41-0EBA-CF67-E77246609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27186-D375-445B-AA32-707CBAE230B1}" type="datetimeFigureOut">
              <a:rPr lang="en-US" smtClean="0"/>
              <a:t>5/10/24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9A7623-E6F9-F103-8139-7FFC5CE3B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5FF7E3-1358-3B81-5330-3A1C5987D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7A6CF-245E-456B-8202-49B7AB789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032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4EE07-CCBD-6797-D82F-1213AF1A4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5C4002-BA8A-CBE2-3933-A98515BE94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A44F68-7649-FAA9-9FD2-4F5793A525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8DC181-8AB4-B1CD-CB08-2A864361D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27186-D375-445B-AA32-707CBAE230B1}" type="datetimeFigureOut">
              <a:rPr lang="en-US" smtClean="0"/>
              <a:t>5/10/24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EF6270-2AA4-074F-D0E3-6DA9ADB74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88137A-4F7A-7669-DA39-E5A90FB72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7A6CF-245E-456B-8202-49B7AB789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262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A94B0F-404A-D35D-E46D-E80411940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2CDD91-F838-BADE-46E6-DA4B20A30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A25EF-8A8A-60D0-2A54-1C7E6E0AEE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27186-D375-445B-AA32-707CBAE230B1}" type="datetimeFigureOut">
              <a:rPr lang="en-US" smtClean="0"/>
              <a:t>5/10/24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74C03-FAE3-B160-1C15-3D902921DD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887C38-CCD8-D524-A441-97B627EF2D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7A6CF-245E-456B-8202-49B7AB789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355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CD51E91-8ED0-E2E0-0518-68F1462C6222}"/>
                  </a:ext>
                </a:extLst>
              </p14:cNvPr>
              <p14:cNvContentPartPr/>
              <p14:nvPr/>
            </p14:nvContentPartPr>
            <p14:xfrm>
              <a:off x="234424" y="-709094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CD51E91-8ED0-E2E0-0518-68F1462C622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8784" y="-744734"/>
                <a:ext cx="72000" cy="7200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Flowchart: Manual Input 2">
            <a:extLst>
              <a:ext uri="{FF2B5EF4-FFF2-40B4-BE49-F238E27FC236}">
                <a16:creationId xmlns:a16="http://schemas.microsoft.com/office/drawing/2014/main" id="{EC913D5E-3449-E07F-0AF2-54F63FE5582A}"/>
              </a:ext>
            </a:extLst>
          </p:cNvPr>
          <p:cNvSpPr/>
          <p:nvPr/>
        </p:nvSpPr>
        <p:spPr>
          <a:xfrm rot="16200000">
            <a:off x="5085305" y="-198345"/>
            <a:ext cx="6910808" cy="7307498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9 w 10000"/>
              <a:gd name="connsiteY0" fmla="*/ 129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9 w 10000"/>
              <a:gd name="connsiteY4" fmla="*/ 1290 h 10000"/>
              <a:gd name="connsiteX0" fmla="*/ 0 w 10039"/>
              <a:gd name="connsiteY0" fmla="*/ 1269 h 10000"/>
              <a:gd name="connsiteX1" fmla="*/ 10039 w 10039"/>
              <a:gd name="connsiteY1" fmla="*/ 0 h 10000"/>
              <a:gd name="connsiteX2" fmla="*/ 10039 w 10039"/>
              <a:gd name="connsiteY2" fmla="*/ 10000 h 10000"/>
              <a:gd name="connsiteX3" fmla="*/ 39 w 10039"/>
              <a:gd name="connsiteY3" fmla="*/ 10000 h 10000"/>
              <a:gd name="connsiteX4" fmla="*/ 0 w 10039"/>
              <a:gd name="connsiteY4" fmla="*/ 1269 h 10000"/>
              <a:gd name="connsiteX0" fmla="*/ 38 w 10077"/>
              <a:gd name="connsiteY0" fmla="*/ 1269 h 10021"/>
              <a:gd name="connsiteX1" fmla="*/ 10077 w 10077"/>
              <a:gd name="connsiteY1" fmla="*/ 0 h 10021"/>
              <a:gd name="connsiteX2" fmla="*/ 10077 w 10077"/>
              <a:gd name="connsiteY2" fmla="*/ 10000 h 10021"/>
              <a:gd name="connsiteX3" fmla="*/ 0 w 10077"/>
              <a:gd name="connsiteY3" fmla="*/ 10021 h 10021"/>
              <a:gd name="connsiteX4" fmla="*/ 38 w 10077"/>
              <a:gd name="connsiteY4" fmla="*/ 1269 h 10021"/>
              <a:gd name="connsiteX0" fmla="*/ 38 w 10077"/>
              <a:gd name="connsiteY0" fmla="*/ 1269 h 10042"/>
              <a:gd name="connsiteX1" fmla="*/ 10077 w 10077"/>
              <a:gd name="connsiteY1" fmla="*/ 0 h 10042"/>
              <a:gd name="connsiteX2" fmla="*/ 10077 w 10077"/>
              <a:gd name="connsiteY2" fmla="*/ 10042 h 10042"/>
              <a:gd name="connsiteX3" fmla="*/ 0 w 10077"/>
              <a:gd name="connsiteY3" fmla="*/ 10021 h 10042"/>
              <a:gd name="connsiteX4" fmla="*/ 38 w 10077"/>
              <a:gd name="connsiteY4" fmla="*/ 1269 h 1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7" h="10042">
                <a:moveTo>
                  <a:pt x="38" y="1269"/>
                </a:moveTo>
                <a:lnTo>
                  <a:pt x="10077" y="0"/>
                </a:lnTo>
                <a:lnTo>
                  <a:pt x="10077" y="10042"/>
                </a:lnTo>
                <a:lnTo>
                  <a:pt x="0" y="10021"/>
                </a:lnTo>
                <a:cubicBezTo>
                  <a:pt x="6" y="7118"/>
                  <a:pt x="32" y="4172"/>
                  <a:pt x="38" y="1269"/>
                </a:cubicBezTo>
                <a:close/>
              </a:path>
            </a:pathLst>
          </a:custGeom>
          <a:gradFill>
            <a:gsLst>
              <a:gs pos="22000">
                <a:schemeClr val="bg1"/>
              </a:gs>
              <a:gs pos="48000">
                <a:srgbClr val="E9EAEA"/>
              </a:gs>
              <a:gs pos="74000">
                <a:srgbClr val="DADCDC"/>
              </a:gs>
              <a:gs pos="97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6F2024-EFB4-EBBD-C3AD-0837CFE19A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96234" y="771652"/>
            <a:ext cx="8277725" cy="5284800"/>
          </a:xfrm>
          <a:prstGeom prst="rect">
            <a:avLst/>
          </a:prstGeom>
        </p:spPr>
      </p:pic>
      <p:pic>
        <p:nvPicPr>
          <p:cNvPr id="5" name="Picture 4" descr="A yellow triangle with black background&#10;&#10;Description automatically generated">
            <a:extLst>
              <a:ext uri="{FF2B5EF4-FFF2-40B4-BE49-F238E27FC236}">
                <a16:creationId xmlns:a16="http://schemas.microsoft.com/office/drawing/2014/main" id="{60072BF5-235D-582A-ECF1-E48FEAB972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60" y="1155842"/>
            <a:ext cx="2828365" cy="28283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9F1533A-5089-A4DB-2645-0E1D57609C23}"/>
              </a:ext>
            </a:extLst>
          </p:cNvPr>
          <p:cNvSpPr txBox="1"/>
          <p:nvPr/>
        </p:nvSpPr>
        <p:spPr>
          <a:xfrm>
            <a:off x="554913" y="3984207"/>
            <a:ext cx="3871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>
                <a:solidFill>
                  <a:srgbClr val="949494"/>
                </a:solidFill>
                <a:latin typeface="Oswald SemiBold" pitchFamily="2" charset="77"/>
              </a:rPr>
              <a:t>AI IN ACADEMIA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28A763-A305-F9E9-F40E-193784B19AA8}"/>
              </a:ext>
            </a:extLst>
          </p:cNvPr>
          <p:cNvSpPr txBox="1"/>
          <p:nvPr/>
        </p:nvSpPr>
        <p:spPr>
          <a:xfrm>
            <a:off x="811142" y="4573399"/>
            <a:ext cx="1475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spc="300">
                <a:solidFill>
                  <a:srgbClr val="FAAB02"/>
                </a:solidFill>
                <a:latin typeface="Oswald SemiBold" pitchFamily="2" charset="77"/>
              </a:rPr>
              <a:t>2024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5BBBF8-E52D-1350-DBAD-7407C17447BA}"/>
              </a:ext>
            </a:extLst>
          </p:cNvPr>
          <p:cNvSpPr txBox="1"/>
          <p:nvPr/>
        </p:nvSpPr>
        <p:spPr>
          <a:xfrm>
            <a:off x="2205317" y="4573399"/>
            <a:ext cx="20569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spc="300">
                <a:solidFill>
                  <a:srgbClr val="FFC000"/>
                </a:solidFill>
                <a:latin typeface="Oswald SemiBold" pitchFamily="2" charset="77"/>
              </a:rPr>
              <a:t>SUMMIT</a:t>
            </a:r>
          </a:p>
        </p:txBody>
      </p:sp>
    </p:spTree>
    <p:extLst>
      <p:ext uri="{BB962C8B-B14F-4D97-AF65-F5344CB8AC3E}">
        <p14:creationId xmlns:p14="http://schemas.microsoft.com/office/powerpoint/2010/main" val="2615816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0E01479-1D04-D8BE-44F5-1B0CD632EE19}"/>
              </a:ext>
            </a:extLst>
          </p:cNvPr>
          <p:cNvSpPr/>
          <p:nvPr/>
        </p:nvSpPr>
        <p:spPr>
          <a:xfrm>
            <a:off x="1" y="0"/>
            <a:ext cx="4250724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265904" dist="51571" dir="21540000" algn="r" rotWithShape="0">
              <a:schemeClr val="bg1">
                <a:lumMod val="65000"/>
                <a:alpha val="51164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4DE354-96EF-3A62-8D1D-7205F3BE11E3}"/>
              </a:ext>
            </a:extLst>
          </p:cNvPr>
          <p:cNvSpPr txBox="1"/>
          <p:nvPr/>
        </p:nvSpPr>
        <p:spPr>
          <a:xfrm>
            <a:off x="4821470" y="599011"/>
            <a:ext cx="54981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5400" b="1" cap="all" dirty="0">
                <a:solidFill>
                  <a:prstClr val="black">
                    <a:lumMod val="65000"/>
                    <a:lumOff val="35000"/>
                  </a:prstClr>
                </a:solidFill>
                <a:latin typeface="Oswald Light" pitchFamily="2" charset="0"/>
              </a:rPr>
              <a:t>1-Word story​</a:t>
            </a:r>
          </a:p>
        </p:txBody>
      </p:sp>
      <p:pic>
        <p:nvPicPr>
          <p:cNvPr id="7" name="Picture 6" descr="A yellow triangle with black background&#10;&#10;Description automatically generated">
            <a:extLst>
              <a:ext uri="{FF2B5EF4-FFF2-40B4-BE49-F238E27FC236}">
                <a16:creationId xmlns:a16="http://schemas.microsoft.com/office/drawing/2014/main" id="{D74BE521-4ED4-B518-0A57-36E689C4C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0044369" y="4391321"/>
            <a:ext cx="3385142" cy="3385142"/>
          </a:xfrm>
          <a:prstGeom prst="rect">
            <a:avLst/>
          </a:prstGeom>
        </p:spPr>
      </p:pic>
      <p:pic>
        <p:nvPicPr>
          <p:cNvPr id="19" name="Picture 18" descr="A cartoon robot reading a book&#10;&#10;Description automatically generated">
            <a:extLst>
              <a:ext uri="{FF2B5EF4-FFF2-40B4-BE49-F238E27FC236}">
                <a16:creationId xmlns:a16="http://schemas.microsoft.com/office/drawing/2014/main" id="{D051DF2C-CE9F-A19C-C176-85007EE3B0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233" y="3229080"/>
            <a:ext cx="4250724" cy="4250724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AA627F2-8FF7-AA8E-7A75-3D761D96FA43}"/>
              </a:ext>
            </a:extLst>
          </p:cNvPr>
          <p:cNvCxnSpPr>
            <a:cxnSpLocks/>
          </p:cNvCxnSpPr>
          <p:nvPr/>
        </p:nvCxnSpPr>
        <p:spPr>
          <a:xfrm>
            <a:off x="4821470" y="1620319"/>
            <a:ext cx="683038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7343578-6C36-AC51-509F-F22541A336FF}"/>
              </a:ext>
            </a:extLst>
          </p:cNvPr>
          <p:cNvSpPr txBox="1"/>
          <p:nvPr/>
        </p:nvSpPr>
        <p:spPr>
          <a:xfrm>
            <a:off x="4821470" y="1719580"/>
            <a:ext cx="5953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817E7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Human: Tell me a story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0A7AA9-F3FD-9E6F-357C-045EACFDBF21}"/>
              </a:ext>
            </a:extLst>
          </p:cNvPr>
          <p:cNvSpPr txBox="1"/>
          <p:nvPr/>
        </p:nvSpPr>
        <p:spPr>
          <a:xfrm>
            <a:off x="4821470" y="2379133"/>
            <a:ext cx="5953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“Once ____”​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397EFF-A231-39AB-790D-239555D8AE64}"/>
              </a:ext>
            </a:extLst>
          </p:cNvPr>
          <p:cNvSpPr txBox="1"/>
          <p:nvPr/>
        </p:nvSpPr>
        <p:spPr>
          <a:xfrm>
            <a:off x="8839200" y="1805284"/>
            <a:ext cx="3035357" cy="1077218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32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Light" pitchFamily="2" charset="0"/>
              </a:rPr>
              <a:t>What’s the </a:t>
            </a:r>
          </a:p>
          <a:p>
            <a:pPr lvl="0" algn="ctr">
              <a:defRPr/>
            </a:pPr>
            <a:r>
              <a:rPr lang="en-GB" sz="32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Light" pitchFamily="2" charset="0"/>
              </a:rPr>
              <a:t>next word?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FABD2E-CD91-CF8C-251F-E7E53A78EED1}"/>
              </a:ext>
            </a:extLst>
          </p:cNvPr>
          <p:cNvSpPr txBox="1"/>
          <p:nvPr/>
        </p:nvSpPr>
        <p:spPr>
          <a:xfrm>
            <a:off x="4821470" y="3038686"/>
            <a:ext cx="5953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“Once upon”​</a:t>
            </a:r>
          </a:p>
        </p:txBody>
      </p:sp>
    </p:spTree>
    <p:extLst>
      <p:ext uri="{BB962C8B-B14F-4D97-AF65-F5344CB8AC3E}">
        <p14:creationId xmlns:p14="http://schemas.microsoft.com/office/powerpoint/2010/main" val="7208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0E01479-1D04-D8BE-44F5-1B0CD632EE19}"/>
              </a:ext>
            </a:extLst>
          </p:cNvPr>
          <p:cNvSpPr/>
          <p:nvPr/>
        </p:nvSpPr>
        <p:spPr>
          <a:xfrm>
            <a:off x="1" y="0"/>
            <a:ext cx="4250724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265904" dist="51571" dir="21540000" algn="r" rotWithShape="0">
              <a:schemeClr val="bg1">
                <a:lumMod val="65000"/>
                <a:alpha val="51164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89B4D9-3629-5989-B14A-B54C52F1E436}"/>
              </a:ext>
            </a:extLst>
          </p:cNvPr>
          <p:cNvSpPr txBox="1"/>
          <p:nvPr/>
        </p:nvSpPr>
        <p:spPr>
          <a:xfrm>
            <a:off x="4821470" y="3646712"/>
            <a:ext cx="5953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“Once upon a _____”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4DE354-96EF-3A62-8D1D-7205F3BE11E3}"/>
              </a:ext>
            </a:extLst>
          </p:cNvPr>
          <p:cNvSpPr txBox="1"/>
          <p:nvPr/>
        </p:nvSpPr>
        <p:spPr>
          <a:xfrm>
            <a:off x="4821470" y="599011"/>
            <a:ext cx="54981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5400" b="1" cap="all" dirty="0">
                <a:solidFill>
                  <a:prstClr val="black">
                    <a:lumMod val="65000"/>
                    <a:lumOff val="35000"/>
                  </a:prstClr>
                </a:solidFill>
                <a:latin typeface="Oswald Light" pitchFamily="2" charset="0"/>
              </a:rPr>
              <a:t>1-Word story​</a:t>
            </a:r>
          </a:p>
        </p:txBody>
      </p:sp>
      <p:pic>
        <p:nvPicPr>
          <p:cNvPr id="7" name="Picture 6" descr="A yellow triangle with black background&#10;&#10;Description automatically generated">
            <a:extLst>
              <a:ext uri="{FF2B5EF4-FFF2-40B4-BE49-F238E27FC236}">
                <a16:creationId xmlns:a16="http://schemas.microsoft.com/office/drawing/2014/main" id="{D74BE521-4ED4-B518-0A57-36E689C4C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0044369" y="4391321"/>
            <a:ext cx="3385142" cy="3385142"/>
          </a:xfrm>
          <a:prstGeom prst="rect">
            <a:avLst/>
          </a:prstGeom>
        </p:spPr>
      </p:pic>
      <p:pic>
        <p:nvPicPr>
          <p:cNvPr id="19" name="Picture 18" descr="A cartoon robot reading a book&#10;&#10;Description automatically generated">
            <a:extLst>
              <a:ext uri="{FF2B5EF4-FFF2-40B4-BE49-F238E27FC236}">
                <a16:creationId xmlns:a16="http://schemas.microsoft.com/office/drawing/2014/main" id="{D051DF2C-CE9F-A19C-C176-85007EE3B0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233" y="3229080"/>
            <a:ext cx="4250724" cy="4250724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AA627F2-8FF7-AA8E-7A75-3D761D96FA43}"/>
              </a:ext>
            </a:extLst>
          </p:cNvPr>
          <p:cNvCxnSpPr>
            <a:cxnSpLocks/>
          </p:cNvCxnSpPr>
          <p:nvPr/>
        </p:nvCxnSpPr>
        <p:spPr>
          <a:xfrm>
            <a:off x="4821470" y="1620319"/>
            <a:ext cx="683038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7343578-6C36-AC51-509F-F22541A336FF}"/>
              </a:ext>
            </a:extLst>
          </p:cNvPr>
          <p:cNvSpPr txBox="1"/>
          <p:nvPr/>
        </p:nvSpPr>
        <p:spPr>
          <a:xfrm>
            <a:off x="4821470" y="1719580"/>
            <a:ext cx="5953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817E7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Human: Tell me a story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7C7B47-FBA5-685C-ABAD-ECAA12F0767D}"/>
              </a:ext>
            </a:extLst>
          </p:cNvPr>
          <p:cNvSpPr txBox="1"/>
          <p:nvPr/>
        </p:nvSpPr>
        <p:spPr>
          <a:xfrm>
            <a:off x="4821470" y="3038686"/>
            <a:ext cx="5953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“Once upon _____”​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397EFF-A231-39AB-790D-239555D8AE64}"/>
              </a:ext>
            </a:extLst>
          </p:cNvPr>
          <p:cNvSpPr txBox="1"/>
          <p:nvPr/>
        </p:nvSpPr>
        <p:spPr>
          <a:xfrm>
            <a:off x="8839200" y="1805284"/>
            <a:ext cx="3035357" cy="1077218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32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Light" pitchFamily="2" charset="0"/>
              </a:rPr>
              <a:t>What’s the </a:t>
            </a:r>
          </a:p>
          <a:p>
            <a:pPr lvl="0" algn="ctr">
              <a:defRPr/>
            </a:pPr>
            <a:r>
              <a:rPr lang="en-GB" sz="32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Light" pitchFamily="2" charset="0"/>
              </a:rPr>
              <a:t>next word?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52107F-0315-ACD2-1AD1-F71F180F4C80}"/>
              </a:ext>
            </a:extLst>
          </p:cNvPr>
          <p:cNvSpPr txBox="1"/>
          <p:nvPr/>
        </p:nvSpPr>
        <p:spPr>
          <a:xfrm>
            <a:off x="4821470" y="2379133"/>
            <a:ext cx="5953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“Once ____”​</a:t>
            </a:r>
          </a:p>
        </p:txBody>
      </p:sp>
    </p:spTree>
    <p:extLst>
      <p:ext uri="{BB962C8B-B14F-4D97-AF65-F5344CB8AC3E}">
        <p14:creationId xmlns:p14="http://schemas.microsoft.com/office/powerpoint/2010/main" val="182374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0E01479-1D04-D8BE-44F5-1B0CD632EE19}"/>
              </a:ext>
            </a:extLst>
          </p:cNvPr>
          <p:cNvSpPr/>
          <p:nvPr/>
        </p:nvSpPr>
        <p:spPr>
          <a:xfrm>
            <a:off x="1" y="0"/>
            <a:ext cx="4250724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265904" dist="51571" dir="21540000" algn="r" rotWithShape="0">
              <a:schemeClr val="bg1">
                <a:lumMod val="65000"/>
                <a:alpha val="51164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89B4D9-3629-5989-B14A-B54C52F1E436}"/>
              </a:ext>
            </a:extLst>
          </p:cNvPr>
          <p:cNvSpPr txBox="1"/>
          <p:nvPr/>
        </p:nvSpPr>
        <p:spPr>
          <a:xfrm>
            <a:off x="4821470" y="3646712"/>
            <a:ext cx="5953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“Once upon a _____”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4DE354-96EF-3A62-8D1D-7205F3BE11E3}"/>
              </a:ext>
            </a:extLst>
          </p:cNvPr>
          <p:cNvSpPr txBox="1"/>
          <p:nvPr/>
        </p:nvSpPr>
        <p:spPr>
          <a:xfrm>
            <a:off x="4821470" y="599011"/>
            <a:ext cx="54981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5400" b="1" cap="all" dirty="0">
                <a:solidFill>
                  <a:prstClr val="black">
                    <a:lumMod val="65000"/>
                    <a:lumOff val="35000"/>
                  </a:prstClr>
                </a:solidFill>
                <a:latin typeface="Oswald Light" pitchFamily="2" charset="0"/>
              </a:rPr>
              <a:t>1-Word story​</a:t>
            </a:r>
          </a:p>
        </p:txBody>
      </p:sp>
      <p:pic>
        <p:nvPicPr>
          <p:cNvPr id="7" name="Picture 6" descr="A yellow triangle with black background&#10;&#10;Description automatically generated">
            <a:extLst>
              <a:ext uri="{FF2B5EF4-FFF2-40B4-BE49-F238E27FC236}">
                <a16:creationId xmlns:a16="http://schemas.microsoft.com/office/drawing/2014/main" id="{D74BE521-4ED4-B518-0A57-36E689C4C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0044369" y="4391321"/>
            <a:ext cx="3385142" cy="3385142"/>
          </a:xfrm>
          <a:prstGeom prst="rect">
            <a:avLst/>
          </a:prstGeom>
        </p:spPr>
      </p:pic>
      <p:pic>
        <p:nvPicPr>
          <p:cNvPr id="19" name="Picture 18" descr="A cartoon robot reading a book&#10;&#10;Description automatically generated">
            <a:extLst>
              <a:ext uri="{FF2B5EF4-FFF2-40B4-BE49-F238E27FC236}">
                <a16:creationId xmlns:a16="http://schemas.microsoft.com/office/drawing/2014/main" id="{D051DF2C-CE9F-A19C-C176-85007EE3B0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233" y="3229080"/>
            <a:ext cx="4250724" cy="4250724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AA627F2-8FF7-AA8E-7A75-3D761D96FA43}"/>
              </a:ext>
            </a:extLst>
          </p:cNvPr>
          <p:cNvCxnSpPr>
            <a:cxnSpLocks/>
          </p:cNvCxnSpPr>
          <p:nvPr/>
        </p:nvCxnSpPr>
        <p:spPr>
          <a:xfrm>
            <a:off x="4821470" y="1620319"/>
            <a:ext cx="683038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7343578-6C36-AC51-509F-F22541A336FF}"/>
              </a:ext>
            </a:extLst>
          </p:cNvPr>
          <p:cNvSpPr txBox="1"/>
          <p:nvPr/>
        </p:nvSpPr>
        <p:spPr>
          <a:xfrm>
            <a:off x="4821470" y="1719580"/>
            <a:ext cx="5953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817E7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Human: Tell me a story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7C7B47-FBA5-685C-ABAD-ECAA12F0767D}"/>
              </a:ext>
            </a:extLst>
          </p:cNvPr>
          <p:cNvSpPr txBox="1"/>
          <p:nvPr/>
        </p:nvSpPr>
        <p:spPr>
          <a:xfrm>
            <a:off x="4821470" y="3038686"/>
            <a:ext cx="5953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“Once upon _____”​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397EFF-A231-39AB-790D-239555D8AE64}"/>
              </a:ext>
            </a:extLst>
          </p:cNvPr>
          <p:cNvSpPr txBox="1"/>
          <p:nvPr/>
        </p:nvSpPr>
        <p:spPr>
          <a:xfrm>
            <a:off x="8839200" y="1805284"/>
            <a:ext cx="3035357" cy="1077218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32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Light" pitchFamily="2" charset="0"/>
              </a:rPr>
              <a:t>What’s the </a:t>
            </a:r>
          </a:p>
          <a:p>
            <a:pPr lvl="0" algn="ctr">
              <a:defRPr/>
            </a:pPr>
            <a:r>
              <a:rPr lang="en-GB" sz="32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Light" pitchFamily="2" charset="0"/>
              </a:rPr>
              <a:t>next word?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52107F-0315-ACD2-1AD1-F71F180F4C80}"/>
              </a:ext>
            </a:extLst>
          </p:cNvPr>
          <p:cNvSpPr txBox="1"/>
          <p:nvPr/>
        </p:nvSpPr>
        <p:spPr>
          <a:xfrm>
            <a:off x="4821470" y="2379133"/>
            <a:ext cx="5953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“Once ____”​</a:t>
            </a:r>
          </a:p>
        </p:txBody>
      </p:sp>
    </p:spTree>
    <p:extLst>
      <p:ext uri="{BB962C8B-B14F-4D97-AF65-F5344CB8AC3E}">
        <p14:creationId xmlns:p14="http://schemas.microsoft.com/office/powerpoint/2010/main" val="2785302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0E01479-1D04-D8BE-44F5-1B0CD632EE19}"/>
              </a:ext>
            </a:extLst>
          </p:cNvPr>
          <p:cNvSpPr/>
          <p:nvPr/>
        </p:nvSpPr>
        <p:spPr>
          <a:xfrm>
            <a:off x="1" y="0"/>
            <a:ext cx="4250724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265904" dist="51571" dir="21540000" algn="r" rotWithShape="0">
              <a:schemeClr val="bg1">
                <a:lumMod val="65000"/>
                <a:alpha val="51164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89B4D9-3629-5989-B14A-B54C52F1E436}"/>
              </a:ext>
            </a:extLst>
          </p:cNvPr>
          <p:cNvSpPr txBox="1"/>
          <p:nvPr/>
        </p:nvSpPr>
        <p:spPr>
          <a:xfrm>
            <a:off x="4821470" y="3646712"/>
            <a:ext cx="5953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“Once upon a _____”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4DE354-96EF-3A62-8D1D-7205F3BE11E3}"/>
              </a:ext>
            </a:extLst>
          </p:cNvPr>
          <p:cNvSpPr txBox="1"/>
          <p:nvPr/>
        </p:nvSpPr>
        <p:spPr>
          <a:xfrm>
            <a:off x="4821470" y="599011"/>
            <a:ext cx="54981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5400" b="1" cap="all" dirty="0">
                <a:solidFill>
                  <a:prstClr val="black">
                    <a:lumMod val="65000"/>
                    <a:lumOff val="35000"/>
                  </a:prstClr>
                </a:solidFill>
                <a:latin typeface="Oswald Light" pitchFamily="2" charset="0"/>
              </a:rPr>
              <a:t>1-Word story​</a:t>
            </a:r>
          </a:p>
        </p:txBody>
      </p:sp>
      <p:pic>
        <p:nvPicPr>
          <p:cNvPr id="7" name="Picture 6" descr="A yellow triangle with black background&#10;&#10;Description automatically generated">
            <a:extLst>
              <a:ext uri="{FF2B5EF4-FFF2-40B4-BE49-F238E27FC236}">
                <a16:creationId xmlns:a16="http://schemas.microsoft.com/office/drawing/2014/main" id="{D74BE521-4ED4-B518-0A57-36E689C4C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0044369" y="4391321"/>
            <a:ext cx="3385142" cy="338514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5C69542-C7C2-A5DC-C326-668B56AAE117}"/>
              </a:ext>
            </a:extLst>
          </p:cNvPr>
          <p:cNvSpPr txBox="1"/>
          <p:nvPr/>
        </p:nvSpPr>
        <p:spPr>
          <a:xfrm>
            <a:off x="4821470" y="4306265"/>
            <a:ext cx="5953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“Once upon a time _____”​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BA367C-12CB-B16E-AD59-6240A6B8FE07}"/>
              </a:ext>
            </a:extLst>
          </p:cNvPr>
          <p:cNvSpPr txBox="1"/>
          <p:nvPr/>
        </p:nvSpPr>
        <p:spPr>
          <a:xfrm>
            <a:off x="4821470" y="4965818"/>
            <a:ext cx="5953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“Once upon a time there _____”​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DEF1C8-287B-1660-F700-F586965AB7B6}"/>
              </a:ext>
            </a:extLst>
          </p:cNvPr>
          <p:cNvSpPr txBox="1"/>
          <p:nvPr/>
        </p:nvSpPr>
        <p:spPr>
          <a:xfrm>
            <a:off x="4821470" y="5625371"/>
            <a:ext cx="5953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“Once upon a time there was _____”​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DE9BED-CDB8-BF0C-F10A-A0C5CB4A948A}"/>
              </a:ext>
            </a:extLst>
          </p:cNvPr>
          <p:cNvSpPr txBox="1"/>
          <p:nvPr/>
        </p:nvSpPr>
        <p:spPr>
          <a:xfrm>
            <a:off x="4821470" y="6284924"/>
            <a:ext cx="5953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“Once upon a time there was a _____”​</a:t>
            </a:r>
          </a:p>
        </p:txBody>
      </p:sp>
      <p:pic>
        <p:nvPicPr>
          <p:cNvPr id="19" name="Picture 18" descr="A cartoon robot reading a book&#10;&#10;Description automatically generated">
            <a:extLst>
              <a:ext uri="{FF2B5EF4-FFF2-40B4-BE49-F238E27FC236}">
                <a16:creationId xmlns:a16="http://schemas.microsoft.com/office/drawing/2014/main" id="{D051DF2C-CE9F-A19C-C176-85007EE3B0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233" y="3229080"/>
            <a:ext cx="4250724" cy="4250724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AA627F2-8FF7-AA8E-7A75-3D761D96FA43}"/>
              </a:ext>
            </a:extLst>
          </p:cNvPr>
          <p:cNvCxnSpPr>
            <a:cxnSpLocks/>
          </p:cNvCxnSpPr>
          <p:nvPr/>
        </p:nvCxnSpPr>
        <p:spPr>
          <a:xfrm>
            <a:off x="4821470" y="1620319"/>
            <a:ext cx="683038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7343578-6C36-AC51-509F-F22541A336FF}"/>
              </a:ext>
            </a:extLst>
          </p:cNvPr>
          <p:cNvSpPr txBox="1"/>
          <p:nvPr/>
        </p:nvSpPr>
        <p:spPr>
          <a:xfrm>
            <a:off x="4821470" y="1719580"/>
            <a:ext cx="5953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817E7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Human: Tell me a story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7C7B47-FBA5-685C-ABAD-ECAA12F0767D}"/>
              </a:ext>
            </a:extLst>
          </p:cNvPr>
          <p:cNvSpPr txBox="1"/>
          <p:nvPr/>
        </p:nvSpPr>
        <p:spPr>
          <a:xfrm>
            <a:off x="4821470" y="3038686"/>
            <a:ext cx="5953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“Once upon _____”​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397EFF-A231-39AB-790D-239555D8AE64}"/>
              </a:ext>
            </a:extLst>
          </p:cNvPr>
          <p:cNvSpPr txBox="1"/>
          <p:nvPr/>
        </p:nvSpPr>
        <p:spPr>
          <a:xfrm>
            <a:off x="8839200" y="1805284"/>
            <a:ext cx="3035357" cy="1077218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32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Light" pitchFamily="2" charset="0"/>
              </a:rPr>
              <a:t>What’s the </a:t>
            </a:r>
          </a:p>
          <a:p>
            <a:pPr lvl="0" algn="ctr">
              <a:defRPr/>
            </a:pPr>
            <a:r>
              <a:rPr lang="en-GB" sz="32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Light" pitchFamily="2" charset="0"/>
              </a:rPr>
              <a:t>next word?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52107F-0315-ACD2-1AD1-F71F180F4C80}"/>
              </a:ext>
            </a:extLst>
          </p:cNvPr>
          <p:cNvSpPr txBox="1"/>
          <p:nvPr/>
        </p:nvSpPr>
        <p:spPr>
          <a:xfrm>
            <a:off x="4821470" y="2379133"/>
            <a:ext cx="5953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“Once ____”​</a:t>
            </a:r>
          </a:p>
        </p:txBody>
      </p:sp>
    </p:spTree>
    <p:extLst>
      <p:ext uri="{BB962C8B-B14F-4D97-AF65-F5344CB8AC3E}">
        <p14:creationId xmlns:p14="http://schemas.microsoft.com/office/powerpoint/2010/main" val="3616962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0E01479-1D04-D8BE-44F5-1B0CD632EE19}"/>
              </a:ext>
            </a:extLst>
          </p:cNvPr>
          <p:cNvSpPr/>
          <p:nvPr/>
        </p:nvSpPr>
        <p:spPr>
          <a:xfrm>
            <a:off x="1" y="0"/>
            <a:ext cx="4250724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265904" dist="51571" dir="21540000" algn="r" rotWithShape="0">
              <a:schemeClr val="bg1">
                <a:lumMod val="65000"/>
                <a:alpha val="51164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89B4D9-3629-5989-B14A-B54C52F1E436}"/>
              </a:ext>
            </a:extLst>
          </p:cNvPr>
          <p:cNvSpPr txBox="1"/>
          <p:nvPr/>
        </p:nvSpPr>
        <p:spPr>
          <a:xfrm>
            <a:off x="4821470" y="3646712"/>
            <a:ext cx="5953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“Once upon a _____”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4DE354-96EF-3A62-8D1D-7205F3BE11E3}"/>
              </a:ext>
            </a:extLst>
          </p:cNvPr>
          <p:cNvSpPr txBox="1"/>
          <p:nvPr/>
        </p:nvSpPr>
        <p:spPr>
          <a:xfrm>
            <a:off x="4821470" y="599011"/>
            <a:ext cx="54981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5400" b="1" cap="all" dirty="0">
                <a:solidFill>
                  <a:prstClr val="black">
                    <a:lumMod val="65000"/>
                    <a:lumOff val="35000"/>
                  </a:prstClr>
                </a:solidFill>
                <a:latin typeface="Oswald Light" pitchFamily="2" charset="0"/>
              </a:rPr>
              <a:t>1-Word story​</a:t>
            </a:r>
          </a:p>
        </p:txBody>
      </p:sp>
      <p:pic>
        <p:nvPicPr>
          <p:cNvPr id="7" name="Picture 6" descr="A yellow triangle with black background&#10;&#10;Description automatically generated">
            <a:extLst>
              <a:ext uri="{FF2B5EF4-FFF2-40B4-BE49-F238E27FC236}">
                <a16:creationId xmlns:a16="http://schemas.microsoft.com/office/drawing/2014/main" id="{D74BE521-4ED4-B518-0A57-36E689C4C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0044369" y="4391321"/>
            <a:ext cx="3385142" cy="338514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5C69542-C7C2-A5DC-C326-668B56AAE117}"/>
              </a:ext>
            </a:extLst>
          </p:cNvPr>
          <p:cNvSpPr txBox="1"/>
          <p:nvPr/>
        </p:nvSpPr>
        <p:spPr>
          <a:xfrm>
            <a:off x="4821470" y="4306265"/>
            <a:ext cx="5953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“Once upon a time _____”​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BA367C-12CB-B16E-AD59-6240A6B8FE07}"/>
              </a:ext>
            </a:extLst>
          </p:cNvPr>
          <p:cNvSpPr txBox="1"/>
          <p:nvPr/>
        </p:nvSpPr>
        <p:spPr>
          <a:xfrm>
            <a:off x="4821470" y="4965818"/>
            <a:ext cx="5953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“Once upon a time there _____”​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DEF1C8-287B-1660-F700-F586965AB7B6}"/>
              </a:ext>
            </a:extLst>
          </p:cNvPr>
          <p:cNvSpPr txBox="1"/>
          <p:nvPr/>
        </p:nvSpPr>
        <p:spPr>
          <a:xfrm>
            <a:off x="4821470" y="5625371"/>
            <a:ext cx="5953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“Once upon a time there was _____”​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DE9BED-CDB8-BF0C-F10A-A0C5CB4A948A}"/>
              </a:ext>
            </a:extLst>
          </p:cNvPr>
          <p:cNvSpPr txBox="1"/>
          <p:nvPr/>
        </p:nvSpPr>
        <p:spPr>
          <a:xfrm>
            <a:off x="4821470" y="6284924"/>
            <a:ext cx="5953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“Once upon a time there was a _____”​</a:t>
            </a:r>
          </a:p>
        </p:txBody>
      </p:sp>
      <p:pic>
        <p:nvPicPr>
          <p:cNvPr id="19" name="Picture 18" descr="A cartoon robot reading a book&#10;&#10;Description automatically generated">
            <a:extLst>
              <a:ext uri="{FF2B5EF4-FFF2-40B4-BE49-F238E27FC236}">
                <a16:creationId xmlns:a16="http://schemas.microsoft.com/office/drawing/2014/main" id="{D051DF2C-CE9F-A19C-C176-85007EE3B0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233" y="3229080"/>
            <a:ext cx="4250724" cy="4250724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AA627F2-8FF7-AA8E-7A75-3D761D96FA43}"/>
              </a:ext>
            </a:extLst>
          </p:cNvPr>
          <p:cNvCxnSpPr>
            <a:cxnSpLocks/>
          </p:cNvCxnSpPr>
          <p:nvPr/>
        </p:nvCxnSpPr>
        <p:spPr>
          <a:xfrm>
            <a:off x="4821470" y="1620319"/>
            <a:ext cx="683038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7343578-6C36-AC51-509F-F22541A336FF}"/>
              </a:ext>
            </a:extLst>
          </p:cNvPr>
          <p:cNvSpPr txBox="1"/>
          <p:nvPr/>
        </p:nvSpPr>
        <p:spPr>
          <a:xfrm>
            <a:off x="4821470" y="1719580"/>
            <a:ext cx="5953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817E7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Human: Tell me a story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7C7B47-FBA5-685C-ABAD-ECAA12F0767D}"/>
              </a:ext>
            </a:extLst>
          </p:cNvPr>
          <p:cNvSpPr txBox="1"/>
          <p:nvPr/>
        </p:nvSpPr>
        <p:spPr>
          <a:xfrm>
            <a:off x="4821470" y="3038686"/>
            <a:ext cx="5953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“Once upon _____”​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397EFF-A231-39AB-790D-239555D8AE64}"/>
              </a:ext>
            </a:extLst>
          </p:cNvPr>
          <p:cNvSpPr txBox="1"/>
          <p:nvPr/>
        </p:nvSpPr>
        <p:spPr>
          <a:xfrm>
            <a:off x="8839200" y="1805284"/>
            <a:ext cx="3035357" cy="1077218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32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Light" pitchFamily="2" charset="0"/>
              </a:rPr>
              <a:t>What’s the </a:t>
            </a:r>
          </a:p>
          <a:p>
            <a:pPr lvl="0" algn="ctr">
              <a:defRPr/>
            </a:pPr>
            <a:r>
              <a:rPr lang="en-GB" sz="32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Light" pitchFamily="2" charset="0"/>
              </a:rPr>
              <a:t>next word?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52107F-0315-ACD2-1AD1-F71F180F4C80}"/>
              </a:ext>
            </a:extLst>
          </p:cNvPr>
          <p:cNvSpPr txBox="1"/>
          <p:nvPr/>
        </p:nvSpPr>
        <p:spPr>
          <a:xfrm>
            <a:off x="4821470" y="2379133"/>
            <a:ext cx="5953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“Once ____”​</a:t>
            </a:r>
          </a:p>
        </p:txBody>
      </p:sp>
    </p:spTree>
    <p:extLst>
      <p:ext uri="{BB962C8B-B14F-4D97-AF65-F5344CB8AC3E}">
        <p14:creationId xmlns:p14="http://schemas.microsoft.com/office/powerpoint/2010/main" val="28273845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0E01479-1D04-D8BE-44F5-1B0CD632EE19}"/>
              </a:ext>
            </a:extLst>
          </p:cNvPr>
          <p:cNvSpPr/>
          <p:nvPr/>
        </p:nvSpPr>
        <p:spPr>
          <a:xfrm>
            <a:off x="1" y="0"/>
            <a:ext cx="4250724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265904" dist="51571" dir="21540000" algn="r" rotWithShape="0">
              <a:schemeClr val="bg1">
                <a:lumMod val="65000"/>
                <a:alpha val="51164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89B4D9-3629-5989-B14A-B54C52F1E436}"/>
              </a:ext>
            </a:extLst>
          </p:cNvPr>
          <p:cNvSpPr txBox="1"/>
          <p:nvPr/>
        </p:nvSpPr>
        <p:spPr>
          <a:xfrm>
            <a:off x="4821470" y="3646712"/>
            <a:ext cx="5953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“Once upon a _____”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4DE354-96EF-3A62-8D1D-7205F3BE11E3}"/>
              </a:ext>
            </a:extLst>
          </p:cNvPr>
          <p:cNvSpPr txBox="1"/>
          <p:nvPr/>
        </p:nvSpPr>
        <p:spPr>
          <a:xfrm>
            <a:off x="4821470" y="599011"/>
            <a:ext cx="54981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5400" b="1" cap="all" dirty="0">
                <a:solidFill>
                  <a:prstClr val="black">
                    <a:lumMod val="65000"/>
                    <a:lumOff val="35000"/>
                  </a:prstClr>
                </a:solidFill>
                <a:latin typeface="Oswald Light" pitchFamily="2" charset="0"/>
              </a:rPr>
              <a:t>1-Word story​</a:t>
            </a:r>
          </a:p>
        </p:txBody>
      </p:sp>
      <p:pic>
        <p:nvPicPr>
          <p:cNvPr id="7" name="Picture 6" descr="A yellow triangle with black background&#10;&#10;Description automatically generated">
            <a:extLst>
              <a:ext uri="{FF2B5EF4-FFF2-40B4-BE49-F238E27FC236}">
                <a16:creationId xmlns:a16="http://schemas.microsoft.com/office/drawing/2014/main" id="{D74BE521-4ED4-B518-0A57-36E689C4C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0044369" y="4391321"/>
            <a:ext cx="3385142" cy="338514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5C69542-C7C2-A5DC-C326-668B56AAE117}"/>
              </a:ext>
            </a:extLst>
          </p:cNvPr>
          <p:cNvSpPr txBox="1"/>
          <p:nvPr/>
        </p:nvSpPr>
        <p:spPr>
          <a:xfrm>
            <a:off x="4821470" y="4306265"/>
            <a:ext cx="5953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“Once upon a time _____”​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BA367C-12CB-B16E-AD59-6240A6B8FE07}"/>
              </a:ext>
            </a:extLst>
          </p:cNvPr>
          <p:cNvSpPr txBox="1"/>
          <p:nvPr/>
        </p:nvSpPr>
        <p:spPr>
          <a:xfrm>
            <a:off x="4821470" y="4965818"/>
            <a:ext cx="5953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“Once upon a time there _____”​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DEF1C8-287B-1660-F700-F586965AB7B6}"/>
              </a:ext>
            </a:extLst>
          </p:cNvPr>
          <p:cNvSpPr txBox="1"/>
          <p:nvPr/>
        </p:nvSpPr>
        <p:spPr>
          <a:xfrm>
            <a:off x="4821470" y="5625371"/>
            <a:ext cx="5953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“Once upon a time there was _____”​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DE9BED-CDB8-BF0C-F10A-A0C5CB4A948A}"/>
              </a:ext>
            </a:extLst>
          </p:cNvPr>
          <p:cNvSpPr txBox="1"/>
          <p:nvPr/>
        </p:nvSpPr>
        <p:spPr>
          <a:xfrm>
            <a:off x="4821470" y="6284924"/>
            <a:ext cx="5953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“Once upon a time there was a _____”​</a:t>
            </a:r>
          </a:p>
        </p:txBody>
      </p:sp>
      <p:pic>
        <p:nvPicPr>
          <p:cNvPr id="19" name="Picture 18" descr="A cartoon robot reading a book&#10;&#10;Description automatically generated">
            <a:extLst>
              <a:ext uri="{FF2B5EF4-FFF2-40B4-BE49-F238E27FC236}">
                <a16:creationId xmlns:a16="http://schemas.microsoft.com/office/drawing/2014/main" id="{D051DF2C-CE9F-A19C-C176-85007EE3B0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233" y="3229080"/>
            <a:ext cx="4250724" cy="4250724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AA627F2-8FF7-AA8E-7A75-3D761D96FA43}"/>
              </a:ext>
            </a:extLst>
          </p:cNvPr>
          <p:cNvCxnSpPr>
            <a:cxnSpLocks/>
          </p:cNvCxnSpPr>
          <p:nvPr/>
        </p:nvCxnSpPr>
        <p:spPr>
          <a:xfrm>
            <a:off x="4821470" y="1620319"/>
            <a:ext cx="683038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7343578-6C36-AC51-509F-F22541A336FF}"/>
              </a:ext>
            </a:extLst>
          </p:cNvPr>
          <p:cNvSpPr txBox="1"/>
          <p:nvPr/>
        </p:nvSpPr>
        <p:spPr>
          <a:xfrm>
            <a:off x="4821470" y="1719580"/>
            <a:ext cx="5953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817E7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Human: Tell me a story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7C7B47-FBA5-685C-ABAD-ECAA12F0767D}"/>
              </a:ext>
            </a:extLst>
          </p:cNvPr>
          <p:cNvSpPr txBox="1"/>
          <p:nvPr/>
        </p:nvSpPr>
        <p:spPr>
          <a:xfrm>
            <a:off x="4821470" y="3038686"/>
            <a:ext cx="5953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“Once upon _____”​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397EFF-A231-39AB-790D-239555D8AE64}"/>
              </a:ext>
            </a:extLst>
          </p:cNvPr>
          <p:cNvSpPr txBox="1"/>
          <p:nvPr/>
        </p:nvSpPr>
        <p:spPr>
          <a:xfrm>
            <a:off x="8839200" y="1805284"/>
            <a:ext cx="3035357" cy="1077218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32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Light" pitchFamily="2" charset="0"/>
              </a:rPr>
              <a:t>What’s the </a:t>
            </a:r>
          </a:p>
          <a:p>
            <a:pPr lvl="0" algn="ctr">
              <a:defRPr/>
            </a:pPr>
            <a:r>
              <a:rPr lang="en-GB" sz="32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Light" pitchFamily="2" charset="0"/>
              </a:rPr>
              <a:t>next word?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52107F-0315-ACD2-1AD1-F71F180F4C80}"/>
              </a:ext>
            </a:extLst>
          </p:cNvPr>
          <p:cNvSpPr txBox="1"/>
          <p:nvPr/>
        </p:nvSpPr>
        <p:spPr>
          <a:xfrm>
            <a:off x="4821470" y="2379133"/>
            <a:ext cx="5953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“Once ____”​</a:t>
            </a:r>
          </a:p>
        </p:txBody>
      </p:sp>
    </p:spTree>
    <p:extLst>
      <p:ext uri="{BB962C8B-B14F-4D97-AF65-F5344CB8AC3E}">
        <p14:creationId xmlns:p14="http://schemas.microsoft.com/office/powerpoint/2010/main" val="12603595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3DAA3785-63CA-1EA2-A7D0-370C7AEA3B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6808126"/>
              </p:ext>
            </p:extLst>
          </p:nvPr>
        </p:nvGraphicFramePr>
        <p:xfrm>
          <a:off x="438082" y="2772330"/>
          <a:ext cx="11315836" cy="3742081"/>
        </p:xfrm>
        <a:graphic>
          <a:graphicData uri="http://schemas.openxmlformats.org/drawingml/2006/table">
            <a:tbl>
              <a:tblPr/>
              <a:tblGrid>
                <a:gridCol w="2185150">
                  <a:extLst>
                    <a:ext uri="{9D8B030D-6E8A-4147-A177-3AD203B41FA5}">
                      <a16:colId xmlns:a16="http://schemas.microsoft.com/office/drawing/2014/main" val="2564522881"/>
                    </a:ext>
                  </a:extLst>
                </a:gridCol>
                <a:gridCol w="2524636">
                  <a:extLst>
                    <a:ext uri="{9D8B030D-6E8A-4147-A177-3AD203B41FA5}">
                      <a16:colId xmlns:a16="http://schemas.microsoft.com/office/drawing/2014/main" val="2854339020"/>
                    </a:ext>
                  </a:extLst>
                </a:gridCol>
                <a:gridCol w="3031299">
                  <a:extLst>
                    <a:ext uri="{9D8B030D-6E8A-4147-A177-3AD203B41FA5}">
                      <a16:colId xmlns:a16="http://schemas.microsoft.com/office/drawing/2014/main" val="767806048"/>
                    </a:ext>
                  </a:extLst>
                </a:gridCol>
                <a:gridCol w="3574751">
                  <a:extLst>
                    <a:ext uri="{9D8B030D-6E8A-4147-A177-3AD203B41FA5}">
                      <a16:colId xmlns:a16="http://schemas.microsoft.com/office/drawing/2014/main" val="4058779385"/>
                    </a:ext>
                  </a:extLst>
                </a:gridCol>
              </a:tblGrid>
              <a:tr h="505161">
                <a:tc>
                  <a:txBody>
                    <a:bodyPr/>
                    <a:lstStyle/>
                    <a:p>
                      <a:pPr algn="r" fontAlgn="base"/>
                      <a:r>
                        <a:rPr lang="en-US" sz="2400" b="0" i="0" kern="1200" dirty="0">
                          <a:solidFill>
                            <a:srgbClr val="000000"/>
                          </a:solidFill>
                          <a:effectLst/>
                          <a:latin typeface="Oswald" panose="02000503000000000000" pitchFamily="2" charset="0"/>
                          <a:ea typeface="+mn-ea"/>
                          <a:cs typeface="+mn-cs"/>
                        </a:rPr>
                        <a:t>If you want…</a:t>
                      </a:r>
                    </a:p>
                  </a:txBody>
                  <a:tcPr anchor="ctr">
                    <a:lnL w="146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6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6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6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400" b="0" i="0" dirty="0">
                          <a:solidFill>
                            <a:srgbClr val="000000"/>
                          </a:solidFill>
                          <a:effectLst/>
                          <a:latin typeface="Oswald" panose="02000503000000000000" pitchFamily="2" charset="0"/>
                        </a:rPr>
                        <a:t>Information</a:t>
                      </a:r>
                    </a:p>
                  </a:txBody>
                  <a:tcPr anchor="ctr">
                    <a:lnL w="146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6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6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6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400" b="0" i="0" dirty="0">
                          <a:solidFill>
                            <a:srgbClr val="000000"/>
                          </a:solidFill>
                          <a:effectLst/>
                          <a:latin typeface="Oswald" panose="02000503000000000000" pitchFamily="2" charset="0"/>
                        </a:rPr>
                        <a:t>Inspiration</a:t>
                      </a:r>
                    </a:p>
                  </a:txBody>
                  <a:tcPr anchor="ctr">
                    <a:lnL w="146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6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6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6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400" b="0" i="0" dirty="0">
                          <a:solidFill>
                            <a:srgbClr val="000000"/>
                          </a:solidFill>
                          <a:effectLst/>
                          <a:latin typeface="Oswald" panose="02000503000000000000" pitchFamily="2" charset="0"/>
                        </a:rPr>
                        <a:t>Innovation</a:t>
                      </a:r>
                    </a:p>
                  </a:txBody>
                  <a:tcPr anchor="ctr">
                    <a:lnL w="146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6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6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6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5388165"/>
                  </a:ext>
                </a:extLst>
              </a:tr>
              <a:tr h="2228654">
                <a:tc>
                  <a:txBody>
                    <a:bodyPr/>
                    <a:lstStyle/>
                    <a:p>
                      <a:pPr marL="0" algn="r" defTabSz="914400" rtl="0" eaLnBrk="1" fontAlgn="base" latinLnBrk="0" hangingPunct="1"/>
                      <a:r>
                        <a:rPr lang="en-US" sz="2400" b="0" i="0" kern="1200" dirty="0">
                          <a:solidFill>
                            <a:srgbClr val="000000"/>
                          </a:solidFill>
                          <a:effectLst/>
                          <a:latin typeface="Oswald" panose="02000503000000000000" pitchFamily="2" charset="0"/>
                          <a:ea typeface="+mn-ea"/>
                          <a:cs typeface="+mn-cs"/>
                        </a:rPr>
                        <a:t>For example​</a:t>
                      </a:r>
                    </a:p>
                  </a:txBody>
                  <a:tcPr anchor="ctr">
                    <a:lnL w="146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6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6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6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“What have been the </a:t>
                      </a:r>
                      <a:r>
                        <a:rPr lang="en-US" sz="2400" b="1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largest stock market </a:t>
                      </a:r>
                      <a:r>
                        <a:rPr lang="en-US" sz="2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crashes?”​</a:t>
                      </a:r>
                      <a:endParaRPr lang="en-US" sz="24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46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6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6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6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“</a:t>
                      </a:r>
                      <a:r>
                        <a:rPr lang="en-US" sz="2400" b="1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Draft a lesson plan </a:t>
                      </a:r>
                      <a:r>
                        <a:rPr lang="en-US" sz="2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about stock market crashes”​</a:t>
                      </a:r>
                      <a:endParaRPr lang="en-US" sz="24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46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6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6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6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“Draft a lesson plan about stock market crashes using </a:t>
                      </a:r>
                      <a:r>
                        <a:rPr lang="en-US" sz="2400" b="1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neurodiversity affirming teaching principles</a:t>
                      </a:r>
                      <a:r>
                        <a:rPr lang="en-US" sz="2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”​</a:t>
                      </a:r>
                      <a:endParaRPr lang="en-US" sz="24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46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6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6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6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7005003"/>
                  </a:ext>
                </a:extLst>
              </a:tr>
              <a:tr h="504133">
                <a:tc>
                  <a:txBody>
                    <a:bodyPr/>
                    <a:lstStyle/>
                    <a:p>
                      <a:pPr marL="0" algn="r" defTabSz="914400" rtl="0" eaLnBrk="1" fontAlgn="base" latinLnBrk="0" hangingPunct="1"/>
                      <a:r>
                        <a:rPr lang="en-US" sz="2400" b="0" i="0" kern="1200" dirty="0">
                          <a:solidFill>
                            <a:srgbClr val="000000"/>
                          </a:solidFill>
                          <a:effectLst/>
                          <a:latin typeface="Oswald" panose="02000503000000000000" pitchFamily="2" charset="0"/>
                          <a:ea typeface="+mn-ea"/>
                          <a:cs typeface="+mn-cs"/>
                        </a:rPr>
                        <a:t>Ask…​</a:t>
                      </a:r>
                    </a:p>
                  </a:txBody>
                  <a:tcPr anchor="ctr">
                    <a:lnL w="146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6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6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6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Google​</a:t>
                      </a:r>
                      <a:endParaRPr lang="en-US" sz="24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46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6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6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6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ChatGPT, Gemini, Etc.​</a:t>
                      </a:r>
                      <a:endParaRPr lang="en-US" sz="24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46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6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6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6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Human​</a:t>
                      </a:r>
                      <a:endParaRPr lang="en-US" sz="24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46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6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6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6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8484315"/>
                  </a:ext>
                </a:extLst>
              </a:tr>
              <a:tr h="504133">
                <a:tc>
                  <a:txBody>
                    <a:bodyPr/>
                    <a:lstStyle/>
                    <a:p>
                      <a:pPr marL="0" algn="r" defTabSz="914400" rtl="0" eaLnBrk="1" fontAlgn="base" latinLnBrk="0" hangingPunct="1"/>
                      <a:r>
                        <a:rPr lang="en-US" sz="2400" b="0" i="0" kern="1200" dirty="0">
                          <a:solidFill>
                            <a:srgbClr val="000000"/>
                          </a:solidFill>
                          <a:effectLst/>
                          <a:latin typeface="Oswald" panose="02000503000000000000" pitchFamily="2" charset="0"/>
                          <a:ea typeface="+mn-ea"/>
                          <a:cs typeface="+mn-cs"/>
                        </a:rPr>
                        <a:t>If you ask </a:t>
                      </a:r>
                      <a:r>
                        <a:rPr lang="en-US" sz="2400" b="1" i="0" kern="1200" dirty="0">
                          <a:solidFill>
                            <a:srgbClr val="000000"/>
                          </a:solidFill>
                          <a:effectLst/>
                          <a:latin typeface="Oswald" panose="02000503000000000000" pitchFamily="2" charset="0"/>
                          <a:ea typeface="+mn-ea"/>
                          <a:cs typeface="+mn-cs"/>
                        </a:rPr>
                        <a:t>AI</a:t>
                      </a:r>
                      <a:r>
                        <a:rPr lang="en-US" sz="2400" b="0" i="0" kern="1200" dirty="0">
                          <a:solidFill>
                            <a:srgbClr val="000000"/>
                          </a:solidFill>
                          <a:effectLst/>
                          <a:latin typeface="Oswald" panose="02000503000000000000" pitchFamily="2" charset="0"/>
                          <a:ea typeface="+mn-ea"/>
                          <a:cs typeface="+mn-cs"/>
                        </a:rPr>
                        <a:t>…</a:t>
                      </a:r>
                    </a:p>
                  </a:txBody>
                  <a:tcPr anchor="ctr">
                    <a:lnL w="146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6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6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6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400" b="1" i="0" dirty="0">
                          <a:solidFill>
                            <a:schemeClr val="bg1"/>
                          </a:solidFill>
                          <a:effectLst/>
                        </a:rPr>
                        <a:t>Hallucination Risk</a:t>
                      </a:r>
                    </a:p>
                  </a:txBody>
                  <a:tcPr anchor="ctr">
                    <a:lnL w="146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6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6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6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400" b="1" i="0" dirty="0">
                          <a:solidFill>
                            <a:schemeClr val="bg1"/>
                          </a:solidFill>
                          <a:effectLst/>
                        </a:rPr>
                        <a:t>Good 1</a:t>
                      </a:r>
                      <a:r>
                        <a:rPr lang="en-US" sz="2400" b="1" i="0" baseline="30000" dirty="0">
                          <a:solidFill>
                            <a:schemeClr val="bg1"/>
                          </a:solidFill>
                          <a:effectLst/>
                        </a:rPr>
                        <a:t>st</a:t>
                      </a:r>
                      <a:r>
                        <a:rPr lang="en-US" sz="2400" b="1" i="0" dirty="0">
                          <a:solidFill>
                            <a:schemeClr val="bg1"/>
                          </a:solidFill>
                          <a:effectLst/>
                        </a:rPr>
                        <a:t> Draft</a:t>
                      </a:r>
                    </a:p>
                  </a:txBody>
                  <a:tcPr anchor="ctr">
                    <a:lnL w="146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6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6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6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/>
                      <a:r>
                        <a:rPr lang="en-US" sz="2400" b="1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Hallucination Risk</a:t>
                      </a:r>
                    </a:p>
                  </a:txBody>
                  <a:tcPr anchor="ctr">
                    <a:lnL w="146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6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6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6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7172679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D5C93A9-D84E-4511-31E4-D4D03DCD2763}"/>
              </a:ext>
            </a:extLst>
          </p:cNvPr>
          <p:cNvSpPr txBox="1"/>
          <p:nvPr/>
        </p:nvSpPr>
        <p:spPr>
          <a:xfrm>
            <a:off x="3758199" y="961286"/>
            <a:ext cx="62048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5400" b="1" cap="all" dirty="0">
                <a:solidFill>
                  <a:prstClr val="black">
                    <a:lumMod val="65000"/>
                    <a:lumOff val="35000"/>
                  </a:prstClr>
                </a:solidFill>
                <a:latin typeface="Oswald Light" pitchFamily="2" charset="0"/>
              </a:rPr>
              <a:t>Who To Ask</a:t>
            </a:r>
            <a:endParaRPr kumimoji="0" lang="en-GB" sz="5400" b="1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Oswald Light" pitchFamily="2" charset="0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CD51E91-8ED0-E2E0-0518-68F1462C6222}"/>
                  </a:ext>
                </a:extLst>
              </p14:cNvPr>
              <p14:cNvContentPartPr/>
              <p14:nvPr/>
            </p14:nvContentPartPr>
            <p14:xfrm>
              <a:off x="234424" y="-709094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CD51E91-8ED0-E2E0-0518-68F1462C622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8424" y="-745094"/>
                <a:ext cx="72000" cy="72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Rectangle 1">
            <a:extLst>
              <a:ext uri="{FF2B5EF4-FFF2-40B4-BE49-F238E27FC236}">
                <a16:creationId xmlns:a16="http://schemas.microsoft.com/office/drawing/2014/main" id="{5B452A20-27DD-F743-6D25-A0662D192B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545" y="305732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L" altLang="en-NL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" pitchFamily="2" charset="0"/>
              </a:rPr>
              <a:t> </a:t>
            </a:r>
            <a:endParaRPr kumimoji="0" lang="en-NL" altLang="en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L" altLang="en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 descr="A yellow triangle with black background&#10;&#10;Description automatically generated">
            <a:extLst>
              <a:ext uri="{FF2B5EF4-FFF2-40B4-BE49-F238E27FC236}">
                <a16:creationId xmlns:a16="http://schemas.microsoft.com/office/drawing/2014/main" id="{C12DA5F3-4FC9-0733-12A9-0075664AAA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0542214" y="-914567"/>
            <a:ext cx="2914457" cy="2914457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E11EE7E-CEBB-FB1D-C427-863C13EF4930}"/>
              </a:ext>
            </a:extLst>
          </p:cNvPr>
          <p:cNvCxnSpPr>
            <a:cxnSpLocks/>
          </p:cNvCxnSpPr>
          <p:nvPr/>
        </p:nvCxnSpPr>
        <p:spPr>
          <a:xfrm>
            <a:off x="3758199" y="1885685"/>
            <a:ext cx="683038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F9843B69-1905-C587-F852-9A796EF6370A}"/>
              </a:ext>
            </a:extLst>
          </p:cNvPr>
          <p:cNvSpPr/>
          <p:nvPr/>
        </p:nvSpPr>
        <p:spPr>
          <a:xfrm>
            <a:off x="438081" y="2772330"/>
            <a:ext cx="2209498" cy="515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cvc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A51E99D-DA32-0378-0C4A-1B48EAFB2B09}"/>
              </a:ext>
            </a:extLst>
          </p:cNvPr>
          <p:cNvSpPr/>
          <p:nvPr/>
        </p:nvSpPr>
        <p:spPr>
          <a:xfrm>
            <a:off x="438081" y="3285542"/>
            <a:ext cx="2198531" cy="22232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c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5A77F0-15A9-9528-1D1E-956B87C5C303}"/>
              </a:ext>
            </a:extLst>
          </p:cNvPr>
          <p:cNvSpPr/>
          <p:nvPr/>
        </p:nvSpPr>
        <p:spPr>
          <a:xfrm>
            <a:off x="438080" y="5496601"/>
            <a:ext cx="2198531" cy="515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c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41F66F-6C1D-2666-FDA0-FDEA0F8EEBA6}"/>
              </a:ext>
            </a:extLst>
          </p:cNvPr>
          <p:cNvSpPr/>
          <p:nvPr/>
        </p:nvSpPr>
        <p:spPr>
          <a:xfrm>
            <a:off x="456142" y="6008389"/>
            <a:ext cx="2198531" cy="515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c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D94516E-ADAB-7871-CFCA-96CCA91A7026}"/>
              </a:ext>
            </a:extLst>
          </p:cNvPr>
          <p:cNvSpPr/>
          <p:nvPr/>
        </p:nvSpPr>
        <p:spPr>
          <a:xfrm>
            <a:off x="2636611" y="2764403"/>
            <a:ext cx="2518810" cy="515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c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CA4D87-70B7-083C-471C-7EE7B3CCFC0F}"/>
              </a:ext>
            </a:extLst>
          </p:cNvPr>
          <p:cNvSpPr/>
          <p:nvPr/>
        </p:nvSpPr>
        <p:spPr>
          <a:xfrm>
            <a:off x="2636611" y="3275117"/>
            <a:ext cx="2518810" cy="22214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c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40B77AD-CA4E-AAD5-A5AD-76AE73CD6AAD}"/>
              </a:ext>
            </a:extLst>
          </p:cNvPr>
          <p:cNvSpPr/>
          <p:nvPr/>
        </p:nvSpPr>
        <p:spPr>
          <a:xfrm>
            <a:off x="2636610" y="5496600"/>
            <a:ext cx="2518810" cy="515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c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69C8D74-97EF-9658-40FC-FB7957D7D4EE}"/>
              </a:ext>
            </a:extLst>
          </p:cNvPr>
          <p:cNvSpPr/>
          <p:nvPr/>
        </p:nvSpPr>
        <p:spPr>
          <a:xfrm>
            <a:off x="2636609" y="6002272"/>
            <a:ext cx="2518810" cy="515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4C7F4DC-BB7F-2C9A-DB4B-088D7BAD05D4}"/>
              </a:ext>
            </a:extLst>
          </p:cNvPr>
          <p:cNvSpPr/>
          <p:nvPr/>
        </p:nvSpPr>
        <p:spPr>
          <a:xfrm>
            <a:off x="5155419" y="2774046"/>
            <a:ext cx="3029301" cy="515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c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A52C7B3-D80F-A9CF-578B-7A89515FF465}"/>
              </a:ext>
            </a:extLst>
          </p:cNvPr>
          <p:cNvSpPr/>
          <p:nvPr/>
        </p:nvSpPr>
        <p:spPr>
          <a:xfrm>
            <a:off x="5155419" y="3279425"/>
            <a:ext cx="3029301" cy="22214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c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D8DD05B-863B-521D-2477-BB53F58048C0}"/>
              </a:ext>
            </a:extLst>
          </p:cNvPr>
          <p:cNvSpPr/>
          <p:nvPr/>
        </p:nvSpPr>
        <p:spPr>
          <a:xfrm>
            <a:off x="5144453" y="5508825"/>
            <a:ext cx="3029301" cy="515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c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EB953C8-296E-DB86-EE41-43330CF9D1CF}"/>
              </a:ext>
            </a:extLst>
          </p:cNvPr>
          <p:cNvSpPr/>
          <p:nvPr/>
        </p:nvSpPr>
        <p:spPr>
          <a:xfrm>
            <a:off x="5155419" y="6014675"/>
            <a:ext cx="3058327" cy="527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c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5E4E79C-0BFA-F711-AB25-2D46A907E943}"/>
              </a:ext>
            </a:extLst>
          </p:cNvPr>
          <p:cNvSpPr/>
          <p:nvPr/>
        </p:nvSpPr>
        <p:spPr>
          <a:xfrm>
            <a:off x="8184719" y="2778497"/>
            <a:ext cx="3569199" cy="515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c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B0B3B95-6D5B-FA41-1027-7EB267C0EFFF}"/>
              </a:ext>
            </a:extLst>
          </p:cNvPr>
          <p:cNvSpPr/>
          <p:nvPr/>
        </p:nvSpPr>
        <p:spPr>
          <a:xfrm>
            <a:off x="8184719" y="3293592"/>
            <a:ext cx="3569199" cy="22030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c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124E66F-6F07-C1CA-6EFB-614C02D7CCFF}"/>
              </a:ext>
            </a:extLst>
          </p:cNvPr>
          <p:cNvSpPr/>
          <p:nvPr/>
        </p:nvSpPr>
        <p:spPr>
          <a:xfrm>
            <a:off x="8184718" y="5508825"/>
            <a:ext cx="3569199" cy="515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c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F517FF2-4E04-9412-69B8-79FC6FC4A9A6}"/>
              </a:ext>
            </a:extLst>
          </p:cNvPr>
          <p:cNvSpPr/>
          <p:nvPr/>
        </p:nvSpPr>
        <p:spPr>
          <a:xfrm>
            <a:off x="8199233" y="6000831"/>
            <a:ext cx="3569199" cy="515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737298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0E01479-1D04-D8BE-44F5-1B0CD632EE19}"/>
              </a:ext>
            </a:extLst>
          </p:cNvPr>
          <p:cNvSpPr/>
          <p:nvPr/>
        </p:nvSpPr>
        <p:spPr>
          <a:xfrm>
            <a:off x="1" y="0"/>
            <a:ext cx="4250724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265904" dist="51571" dir="21540000" algn="r" rotWithShape="0">
              <a:schemeClr val="bg1">
                <a:lumMod val="65000"/>
                <a:alpha val="51164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CD6407C-A654-ADE4-BC2A-CF0ECD03FB1F}"/>
              </a:ext>
            </a:extLst>
          </p:cNvPr>
          <p:cNvCxnSpPr>
            <a:cxnSpLocks/>
          </p:cNvCxnSpPr>
          <p:nvPr/>
        </p:nvCxnSpPr>
        <p:spPr>
          <a:xfrm>
            <a:off x="4821470" y="1589635"/>
            <a:ext cx="683038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F853E9D6-420E-0DB7-16A3-290A8CA9F76A}"/>
              </a:ext>
            </a:extLst>
          </p:cNvPr>
          <p:cNvSpPr txBox="1"/>
          <p:nvPr/>
        </p:nvSpPr>
        <p:spPr>
          <a:xfrm>
            <a:off x="4821470" y="599011"/>
            <a:ext cx="72859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5400" b="1" cap="all" dirty="0">
                <a:solidFill>
                  <a:prstClr val="black">
                    <a:lumMod val="65000"/>
                    <a:lumOff val="35000"/>
                  </a:prstClr>
                </a:solidFill>
                <a:latin typeface="Oswald Light" pitchFamily="2" charset="0"/>
              </a:rPr>
              <a:t>LET’s Prep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84A5B6-110B-29F0-0A25-FD195C55F26D}"/>
              </a:ext>
            </a:extLst>
          </p:cNvPr>
          <p:cNvSpPr txBox="1"/>
          <p:nvPr/>
        </p:nvSpPr>
        <p:spPr>
          <a:xfrm>
            <a:off x="4821470" y="1911811"/>
            <a:ext cx="5953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817E7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New Course Prep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565BE8-34B8-7E6E-B18E-B51164D5A982}"/>
              </a:ext>
            </a:extLst>
          </p:cNvPr>
          <p:cNvSpPr txBox="1"/>
          <p:nvPr/>
        </p:nvSpPr>
        <p:spPr>
          <a:xfrm>
            <a:off x="5549368" y="2582093"/>
            <a:ext cx="5953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58585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Generic AI (ChatGPT, etc.)</a:t>
            </a:r>
          </a:p>
        </p:txBody>
      </p:sp>
      <p:sp>
        <p:nvSpPr>
          <p:cNvPr id="19" name="Bent Arrow 18">
            <a:extLst>
              <a:ext uri="{FF2B5EF4-FFF2-40B4-BE49-F238E27FC236}">
                <a16:creationId xmlns:a16="http://schemas.microsoft.com/office/drawing/2014/main" id="{8C74C642-16F2-660E-9D1C-CA2580431C95}"/>
              </a:ext>
            </a:extLst>
          </p:cNvPr>
          <p:cNvSpPr/>
          <p:nvPr/>
        </p:nvSpPr>
        <p:spPr>
          <a:xfrm flipV="1">
            <a:off x="4940214" y="2351261"/>
            <a:ext cx="609154" cy="610298"/>
          </a:xfrm>
          <a:prstGeom prst="bentArrow">
            <a:avLst>
              <a:gd name="adj1" fmla="val 25000"/>
              <a:gd name="adj2" fmla="val 25504"/>
              <a:gd name="adj3" fmla="val 25000"/>
              <a:gd name="adj4" fmla="val 4375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397AABB-2014-5C64-9200-E3EA0603A7F7}"/>
              </a:ext>
            </a:extLst>
          </p:cNvPr>
          <p:cNvSpPr txBox="1"/>
          <p:nvPr/>
        </p:nvSpPr>
        <p:spPr>
          <a:xfrm>
            <a:off x="5549368" y="3043758"/>
            <a:ext cx="5953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817E7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Copy a Prompt​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8E42250-A6B3-43D9-7C9C-F036486E0249}"/>
              </a:ext>
            </a:extLst>
          </p:cNvPr>
          <p:cNvSpPr txBox="1"/>
          <p:nvPr/>
        </p:nvSpPr>
        <p:spPr>
          <a:xfrm>
            <a:off x="5549368" y="4670709"/>
            <a:ext cx="61024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817E7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Paste it into generative AI (ChatGPT, Gemini, etc.)​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9F125E0-7DA8-C351-9696-20E139FC8516}"/>
              </a:ext>
            </a:extLst>
          </p:cNvPr>
          <p:cNvSpPr txBox="1"/>
          <p:nvPr/>
        </p:nvSpPr>
        <p:spPr>
          <a:xfrm>
            <a:off x="5549368" y="5048197"/>
            <a:ext cx="5953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817E7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Edit </a:t>
            </a:r>
            <a:r>
              <a:rPr lang="en-US" sz="2000" b="1" dirty="0">
                <a:solidFill>
                  <a:srgbClr val="817E7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bold</a:t>
            </a:r>
            <a:r>
              <a:rPr lang="en-US" sz="2000" dirty="0">
                <a:solidFill>
                  <a:srgbClr val="817E7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parts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24BC084-8FC9-ADDD-11D5-FB6C647B6AC2}"/>
              </a:ext>
            </a:extLst>
          </p:cNvPr>
          <p:cNvSpPr txBox="1"/>
          <p:nvPr/>
        </p:nvSpPr>
        <p:spPr>
          <a:xfrm>
            <a:off x="5549368" y="5425684"/>
            <a:ext cx="5953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817E7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Demo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96FED21-E826-8F0A-8AA3-F0E3D182E747}"/>
              </a:ext>
            </a:extLst>
          </p:cNvPr>
          <p:cNvSpPr txBox="1"/>
          <p:nvPr/>
        </p:nvSpPr>
        <p:spPr>
          <a:xfrm>
            <a:off x="6096000" y="3457124"/>
            <a:ext cx="58096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C000"/>
              </a:buClr>
            </a:pPr>
            <a:r>
              <a:rPr lang="en-US" dirty="0">
                <a:solidFill>
                  <a:srgbClr val="817E7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Create a course outline for a </a:t>
            </a:r>
            <a:r>
              <a:rPr lang="en-US" b="1" dirty="0">
                <a:solidFill>
                  <a:srgbClr val="817E7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[insert course name] </a:t>
            </a:r>
            <a:r>
              <a:rPr lang="en-US" dirty="0">
                <a:solidFill>
                  <a:srgbClr val="817E7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course that is </a:t>
            </a:r>
            <a:r>
              <a:rPr lang="en-US" b="1" dirty="0">
                <a:solidFill>
                  <a:srgbClr val="817E7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[# of weeks/days long] </a:t>
            </a:r>
            <a:r>
              <a:rPr lang="en-US" dirty="0">
                <a:solidFill>
                  <a:srgbClr val="817E7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that is taught </a:t>
            </a:r>
            <a:r>
              <a:rPr lang="en-US" b="1" dirty="0">
                <a:solidFill>
                  <a:srgbClr val="817E7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[describe course format, meeting frequency, and length] </a:t>
            </a:r>
            <a:r>
              <a:rPr lang="en-US" dirty="0">
                <a:solidFill>
                  <a:srgbClr val="817E7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to </a:t>
            </a:r>
            <a:r>
              <a:rPr lang="en-US" b="1" dirty="0">
                <a:solidFill>
                  <a:srgbClr val="817E7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[describe students]​</a:t>
            </a:r>
          </a:p>
        </p:txBody>
      </p:sp>
      <p:pic>
        <p:nvPicPr>
          <p:cNvPr id="34" name="Picture 33" descr="A yellow triangle with black background&#10;&#10;Description automatically generated">
            <a:extLst>
              <a:ext uri="{FF2B5EF4-FFF2-40B4-BE49-F238E27FC236}">
                <a16:creationId xmlns:a16="http://schemas.microsoft.com/office/drawing/2014/main" id="{D594E75C-87AC-1971-0E9A-95BDFBB9FB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10698" y="3533775"/>
            <a:ext cx="2730226" cy="273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55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19" grpId="0" animBg="1"/>
      <p:bldP spid="20" grpId="0"/>
      <p:bldP spid="25" grpId="0"/>
      <p:bldP spid="26" grpId="0"/>
      <p:bldP spid="28" grpId="0"/>
      <p:bldP spid="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0E01479-1D04-D8BE-44F5-1B0CD632EE19}"/>
              </a:ext>
            </a:extLst>
          </p:cNvPr>
          <p:cNvSpPr/>
          <p:nvPr/>
        </p:nvSpPr>
        <p:spPr>
          <a:xfrm>
            <a:off x="1" y="0"/>
            <a:ext cx="4250724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265904" dist="51571" dir="21540000" algn="r" rotWithShape="0">
              <a:schemeClr val="bg1">
                <a:lumMod val="65000"/>
                <a:alpha val="51164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CD6407C-A654-ADE4-BC2A-CF0ECD03FB1F}"/>
              </a:ext>
            </a:extLst>
          </p:cNvPr>
          <p:cNvCxnSpPr>
            <a:cxnSpLocks/>
          </p:cNvCxnSpPr>
          <p:nvPr/>
        </p:nvCxnSpPr>
        <p:spPr>
          <a:xfrm>
            <a:off x="4821470" y="1589635"/>
            <a:ext cx="683038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F853E9D6-420E-0DB7-16A3-290A8CA9F76A}"/>
              </a:ext>
            </a:extLst>
          </p:cNvPr>
          <p:cNvSpPr txBox="1"/>
          <p:nvPr/>
        </p:nvSpPr>
        <p:spPr>
          <a:xfrm>
            <a:off x="4821470" y="599011"/>
            <a:ext cx="72859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5400" b="1" cap="all" dirty="0">
                <a:solidFill>
                  <a:prstClr val="black">
                    <a:lumMod val="65000"/>
                    <a:lumOff val="35000"/>
                  </a:prstClr>
                </a:solidFill>
                <a:latin typeface="Oswald Light" pitchFamily="2" charset="0"/>
              </a:rPr>
              <a:t>LET’s Prep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565BE8-34B8-7E6E-B18E-B51164D5A982}"/>
              </a:ext>
            </a:extLst>
          </p:cNvPr>
          <p:cNvSpPr txBox="1"/>
          <p:nvPr/>
        </p:nvSpPr>
        <p:spPr>
          <a:xfrm>
            <a:off x="5549368" y="2582093"/>
            <a:ext cx="5953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58585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Generic AI (ChatGPT, etc.)</a:t>
            </a:r>
          </a:p>
        </p:txBody>
      </p:sp>
      <p:sp>
        <p:nvSpPr>
          <p:cNvPr id="19" name="Bent Arrow 18">
            <a:extLst>
              <a:ext uri="{FF2B5EF4-FFF2-40B4-BE49-F238E27FC236}">
                <a16:creationId xmlns:a16="http://schemas.microsoft.com/office/drawing/2014/main" id="{8C74C642-16F2-660E-9D1C-CA2580431C95}"/>
              </a:ext>
            </a:extLst>
          </p:cNvPr>
          <p:cNvSpPr/>
          <p:nvPr/>
        </p:nvSpPr>
        <p:spPr>
          <a:xfrm flipV="1">
            <a:off x="4940214" y="2351261"/>
            <a:ext cx="609154" cy="610298"/>
          </a:xfrm>
          <a:prstGeom prst="bentArrow">
            <a:avLst>
              <a:gd name="adj1" fmla="val 25000"/>
              <a:gd name="adj2" fmla="val 25504"/>
              <a:gd name="adj3" fmla="val 25000"/>
              <a:gd name="adj4" fmla="val 4375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397AABB-2014-5C64-9200-E3EA0603A7F7}"/>
              </a:ext>
            </a:extLst>
          </p:cNvPr>
          <p:cNvSpPr txBox="1"/>
          <p:nvPr/>
        </p:nvSpPr>
        <p:spPr>
          <a:xfrm>
            <a:off x="5759618" y="2950890"/>
            <a:ext cx="5953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C000"/>
              </a:buClr>
            </a:pPr>
            <a:r>
              <a:rPr lang="en-US" sz="2000" dirty="0">
                <a:solidFill>
                  <a:srgbClr val="817E7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Downsides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8E42250-A6B3-43D9-7C9C-F036486E0249}"/>
              </a:ext>
            </a:extLst>
          </p:cNvPr>
          <p:cNvSpPr txBox="1"/>
          <p:nvPr/>
        </p:nvSpPr>
        <p:spPr>
          <a:xfrm>
            <a:off x="6004926" y="3333758"/>
            <a:ext cx="6102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817E7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Hasn’t been trained specifically for teaching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9F125E0-7DA8-C351-9696-20E139FC8516}"/>
              </a:ext>
            </a:extLst>
          </p:cNvPr>
          <p:cNvSpPr txBox="1"/>
          <p:nvPr/>
        </p:nvSpPr>
        <p:spPr>
          <a:xfrm>
            <a:off x="6004923" y="5145133"/>
            <a:ext cx="5953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817E7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Optimized for higher ed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24BC084-8FC9-ADDD-11D5-FB6C647B6AC2}"/>
              </a:ext>
            </a:extLst>
          </p:cNvPr>
          <p:cNvSpPr txBox="1"/>
          <p:nvPr/>
        </p:nvSpPr>
        <p:spPr>
          <a:xfrm>
            <a:off x="6004923" y="5522781"/>
            <a:ext cx="5953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817E7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Flex (Beta)​</a:t>
            </a:r>
          </a:p>
          <a:p>
            <a:pPr marL="342900" indent="-342900"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817E7D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51EE5B-3B06-BACE-5854-5D77774083EC}"/>
              </a:ext>
            </a:extLst>
          </p:cNvPr>
          <p:cNvSpPr txBox="1"/>
          <p:nvPr/>
        </p:nvSpPr>
        <p:spPr>
          <a:xfrm>
            <a:off x="6004925" y="3704978"/>
            <a:ext cx="6102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817E7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Cumbersome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0B1D8A-91C5-65B6-CAD8-8A94DF2DD0B7}"/>
              </a:ext>
            </a:extLst>
          </p:cNvPr>
          <p:cNvSpPr txBox="1"/>
          <p:nvPr/>
        </p:nvSpPr>
        <p:spPr>
          <a:xfrm>
            <a:off x="6004924" y="4057580"/>
            <a:ext cx="6102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817E7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Free version doesn’t support downloads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72A6E9-6D78-D806-2017-2D4FA5B69D1F}"/>
              </a:ext>
            </a:extLst>
          </p:cNvPr>
          <p:cNvSpPr txBox="1"/>
          <p:nvPr/>
        </p:nvSpPr>
        <p:spPr>
          <a:xfrm>
            <a:off x="5549367" y="4717056"/>
            <a:ext cx="5953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58585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Specialized AI Teaching Assistant​?</a:t>
            </a:r>
          </a:p>
        </p:txBody>
      </p:sp>
      <p:sp>
        <p:nvSpPr>
          <p:cNvPr id="10" name="Bent Arrow 9">
            <a:extLst>
              <a:ext uri="{FF2B5EF4-FFF2-40B4-BE49-F238E27FC236}">
                <a16:creationId xmlns:a16="http://schemas.microsoft.com/office/drawing/2014/main" id="{FE23B683-9946-E403-73BE-55768F54B5AD}"/>
              </a:ext>
            </a:extLst>
          </p:cNvPr>
          <p:cNvSpPr/>
          <p:nvPr/>
        </p:nvSpPr>
        <p:spPr>
          <a:xfrm flipV="1">
            <a:off x="4940213" y="4497752"/>
            <a:ext cx="609154" cy="610298"/>
          </a:xfrm>
          <a:prstGeom prst="bentArrow">
            <a:avLst>
              <a:gd name="adj1" fmla="val 25000"/>
              <a:gd name="adj2" fmla="val 25504"/>
              <a:gd name="adj3" fmla="val 25000"/>
              <a:gd name="adj4" fmla="val 4375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3" name="Picture 12" descr="A yellow triangle with black background&#10;&#10;Description automatically generated">
            <a:extLst>
              <a:ext uri="{FF2B5EF4-FFF2-40B4-BE49-F238E27FC236}">
                <a16:creationId xmlns:a16="http://schemas.microsoft.com/office/drawing/2014/main" id="{7EE904AF-344A-4AAC-A0A0-2AB1F9B501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10698" y="3533775"/>
            <a:ext cx="2730226" cy="273022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C72CFC3-3167-4EA5-5030-E2E4624C735F}"/>
              </a:ext>
            </a:extLst>
          </p:cNvPr>
          <p:cNvSpPr txBox="1"/>
          <p:nvPr/>
        </p:nvSpPr>
        <p:spPr>
          <a:xfrm>
            <a:off x="4821470" y="1911811"/>
            <a:ext cx="5953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817E7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New Course Prep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71F83A-6A74-F1EA-AC8A-B9C40D7D1613}"/>
              </a:ext>
            </a:extLst>
          </p:cNvPr>
          <p:cNvSpPr txBox="1"/>
          <p:nvPr/>
        </p:nvSpPr>
        <p:spPr>
          <a:xfrm>
            <a:off x="6004923" y="5900429"/>
            <a:ext cx="5953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817E7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Demo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1E610382-3DF5-DF14-0174-8C9BB669D5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06670" y="5204794"/>
            <a:ext cx="2423671" cy="136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50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5" grpId="0"/>
      <p:bldP spid="26" grpId="0"/>
      <p:bldP spid="28" grpId="0"/>
      <p:bldP spid="3" grpId="0"/>
      <p:bldP spid="4" grpId="0"/>
      <p:bldP spid="8" grpId="0"/>
      <p:bldP spid="10" grpId="0" animBg="1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C51D2A3-1E17-F0FA-A984-2E3A84E08AE9}"/>
              </a:ext>
            </a:extLst>
          </p:cNvPr>
          <p:cNvSpPr/>
          <p:nvPr/>
        </p:nvSpPr>
        <p:spPr>
          <a:xfrm>
            <a:off x="4332514" y="0"/>
            <a:ext cx="7859486" cy="6858000"/>
          </a:xfrm>
          <a:prstGeom prst="rect">
            <a:avLst/>
          </a:prstGeom>
          <a:solidFill>
            <a:srgbClr val="E9EAEA"/>
          </a:solidFill>
          <a:ln>
            <a:noFill/>
          </a:ln>
          <a:effectLst>
            <a:outerShdw blurRad="265904" dist="51571" dir="10800000" algn="r" rotWithShape="0">
              <a:schemeClr val="bg1">
                <a:lumMod val="65000"/>
                <a:alpha val="51164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cartoon of a person sitting on a computer&#10;&#10;Description automatically generated">
            <a:extLst>
              <a:ext uri="{FF2B5EF4-FFF2-40B4-BE49-F238E27FC236}">
                <a16:creationId xmlns:a16="http://schemas.microsoft.com/office/drawing/2014/main" id="{4E467383-8630-D5C3-6A72-626EA53C18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649" y="1738670"/>
            <a:ext cx="8774504" cy="49160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FFD1B2C-E322-FF42-3817-899D6E68117B}"/>
              </a:ext>
            </a:extLst>
          </p:cNvPr>
          <p:cNvSpPr txBox="1"/>
          <p:nvPr/>
        </p:nvSpPr>
        <p:spPr>
          <a:xfrm>
            <a:off x="5033896" y="712914"/>
            <a:ext cx="64567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latin typeface="Oswald SemiBold" pitchFamily="2" charset="77"/>
              </a:rPr>
              <a:t>USING AI FOR FASTER </a:t>
            </a:r>
            <a:r>
              <a:rPr lang="en-GB" sz="4400" b="1" dirty="0">
                <a:solidFill>
                  <a:srgbClr val="FAAB02"/>
                </a:solidFill>
                <a:latin typeface="Oswald SemiBold" pitchFamily="2" charset="77"/>
              </a:rPr>
              <a:t>COURSE PREP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C64F57-A607-E8C0-2EA6-B769CA0B7ED2}"/>
              </a:ext>
            </a:extLst>
          </p:cNvPr>
          <p:cNvSpPr txBox="1"/>
          <p:nvPr/>
        </p:nvSpPr>
        <p:spPr>
          <a:xfrm>
            <a:off x="576943" y="712914"/>
            <a:ext cx="57585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817E7D"/>
                </a:solidFill>
                <a:latin typeface="Oswald SemiBold" pitchFamily="2" charset="77"/>
              </a:rPr>
              <a:t>THANK YOU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604C50-0512-0495-4FE7-C41570334F4F}"/>
              </a:ext>
            </a:extLst>
          </p:cNvPr>
          <p:cNvSpPr txBox="1"/>
          <p:nvPr/>
        </p:nvSpPr>
        <p:spPr>
          <a:xfrm>
            <a:off x="440120" y="4609396"/>
            <a:ext cx="3545297" cy="64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>
                <a:solidFill>
                  <a:srgbClr val="949494"/>
                </a:solidFill>
                <a:latin typeface="Oswald SemiBold" pitchFamily="2" charset="77"/>
              </a:rPr>
              <a:t>AI IN ACADEMIA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4BE244-7BDE-5BE3-7308-05EFCC727935}"/>
              </a:ext>
            </a:extLst>
          </p:cNvPr>
          <p:cNvSpPr txBox="1"/>
          <p:nvPr/>
        </p:nvSpPr>
        <p:spPr>
          <a:xfrm>
            <a:off x="545126" y="5148895"/>
            <a:ext cx="14769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spc="300">
                <a:solidFill>
                  <a:srgbClr val="FAAB02"/>
                </a:solidFill>
                <a:latin typeface="Oswald SemiBold" pitchFamily="2" charset="77"/>
              </a:rPr>
              <a:t>2024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F2779B-6522-3BF6-4110-F774341920B8}"/>
              </a:ext>
            </a:extLst>
          </p:cNvPr>
          <p:cNvSpPr txBox="1"/>
          <p:nvPr/>
        </p:nvSpPr>
        <p:spPr>
          <a:xfrm>
            <a:off x="1879730" y="5148895"/>
            <a:ext cx="20616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b="1" spc="300">
                <a:solidFill>
                  <a:srgbClr val="FFC000"/>
                </a:solidFill>
                <a:latin typeface="Oswald SemiBold" pitchFamily="2" charset="77"/>
              </a:rPr>
              <a:t>SUMMIT</a:t>
            </a:r>
          </a:p>
        </p:txBody>
      </p:sp>
      <p:pic>
        <p:nvPicPr>
          <p:cNvPr id="2" name="Picture 1" descr="A yellow triangle with black background&#10;&#10;Description automatically generated">
            <a:extLst>
              <a:ext uri="{FF2B5EF4-FFF2-40B4-BE49-F238E27FC236}">
                <a16:creationId xmlns:a16="http://schemas.microsoft.com/office/drawing/2014/main" id="{7F7189A4-FB51-461B-4741-DBF8B19971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62" y="2018895"/>
            <a:ext cx="2394404" cy="239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8183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C51D2A3-1E17-F0FA-A984-2E3A84E08AE9}"/>
              </a:ext>
            </a:extLst>
          </p:cNvPr>
          <p:cNvSpPr/>
          <p:nvPr/>
        </p:nvSpPr>
        <p:spPr>
          <a:xfrm>
            <a:off x="4332514" y="0"/>
            <a:ext cx="7859486" cy="6858000"/>
          </a:xfrm>
          <a:prstGeom prst="rect">
            <a:avLst/>
          </a:prstGeom>
          <a:solidFill>
            <a:srgbClr val="E9EAEA"/>
          </a:solidFill>
          <a:ln>
            <a:noFill/>
          </a:ln>
          <a:effectLst>
            <a:outerShdw blurRad="265904" dist="51571" dir="10800000" algn="r" rotWithShape="0">
              <a:schemeClr val="bg1">
                <a:lumMod val="65000"/>
                <a:alpha val="51164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6CD9E7-4CE6-6C6D-473E-B8CF5A760017}"/>
              </a:ext>
            </a:extLst>
          </p:cNvPr>
          <p:cNvSpPr txBox="1"/>
          <p:nvPr/>
        </p:nvSpPr>
        <p:spPr>
          <a:xfrm>
            <a:off x="576943" y="712914"/>
            <a:ext cx="57585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>
                <a:solidFill>
                  <a:srgbClr val="817E7D"/>
                </a:solidFill>
                <a:latin typeface="Oswald SemiBold" pitchFamily="2" charset="77"/>
              </a:rPr>
              <a:t>WELCOME TO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1C4579-1F42-A09C-96DD-7C7AC2335DBE}"/>
              </a:ext>
            </a:extLst>
          </p:cNvPr>
          <p:cNvSpPr txBox="1"/>
          <p:nvPr/>
        </p:nvSpPr>
        <p:spPr>
          <a:xfrm>
            <a:off x="5033896" y="712914"/>
            <a:ext cx="64567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latin typeface="Oswald SemiBold" pitchFamily="2" charset="77"/>
              </a:rPr>
              <a:t>USING AI FOR FASTER </a:t>
            </a:r>
            <a:r>
              <a:rPr lang="en-GB" sz="4400" b="1" dirty="0">
                <a:solidFill>
                  <a:srgbClr val="FAAB02"/>
                </a:solidFill>
                <a:latin typeface="Oswald SemiBold" pitchFamily="2" charset="77"/>
              </a:rPr>
              <a:t>COURSE PREP</a:t>
            </a:r>
          </a:p>
        </p:txBody>
      </p:sp>
      <p:pic>
        <p:nvPicPr>
          <p:cNvPr id="7" name="Picture 6" descr="A yellow triangle with black background&#10;&#10;Description automatically generated">
            <a:extLst>
              <a:ext uri="{FF2B5EF4-FFF2-40B4-BE49-F238E27FC236}">
                <a16:creationId xmlns:a16="http://schemas.microsoft.com/office/drawing/2014/main" id="{E51FB7D2-5C07-40E5-BC46-C87FA32B3F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62" y="2018895"/>
            <a:ext cx="2394404" cy="23944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D2F51DE-74E2-CCA1-B578-2683EDF6BA1E}"/>
              </a:ext>
            </a:extLst>
          </p:cNvPr>
          <p:cNvSpPr txBox="1"/>
          <p:nvPr/>
        </p:nvSpPr>
        <p:spPr>
          <a:xfrm>
            <a:off x="440120" y="4609396"/>
            <a:ext cx="3545297" cy="64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>
                <a:solidFill>
                  <a:srgbClr val="949494"/>
                </a:solidFill>
                <a:latin typeface="Oswald SemiBold" pitchFamily="2" charset="77"/>
              </a:rPr>
              <a:t>AI IN ACADEMIA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6D30FD-834A-DCEE-4686-BD7B67CBAC6E}"/>
              </a:ext>
            </a:extLst>
          </p:cNvPr>
          <p:cNvSpPr txBox="1"/>
          <p:nvPr/>
        </p:nvSpPr>
        <p:spPr>
          <a:xfrm>
            <a:off x="545126" y="5148895"/>
            <a:ext cx="14769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spc="300">
                <a:solidFill>
                  <a:srgbClr val="FAAB02"/>
                </a:solidFill>
                <a:latin typeface="Oswald SemiBold" pitchFamily="2" charset="77"/>
              </a:rPr>
              <a:t>2024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7A3FC6-53AC-9316-7DF7-5FD9E74685BF}"/>
              </a:ext>
            </a:extLst>
          </p:cNvPr>
          <p:cNvSpPr txBox="1"/>
          <p:nvPr/>
        </p:nvSpPr>
        <p:spPr>
          <a:xfrm>
            <a:off x="1879730" y="5148895"/>
            <a:ext cx="20616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b="1" spc="300">
                <a:solidFill>
                  <a:srgbClr val="FFC000"/>
                </a:solidFill>
                <a:latin typeface="Oswald SemiBold" pitchFamily="2" charset="77"/>
              </a:rPr>
              <a:t>SUMMIT</a:t>
            </a:r>
          </a:p>
        </p:txBody>
      </p:sp>
      <p:pic>
        <p:nvPicPr>
          <p:cNvPr id="13" name="Picture 12" descr="A cartoon of a person sitting on a computer&#10;&#10;Description automatically generated">
            <a:extLst>
              <a:ext uri="{FF2B5EF4-FFF2-40B4-BE49-F238E27FC236}">
                <a16:creationId xmlns:a16="http://schemas.microsoft.com/office/drawing/2014/main" id="{93EBFABC-C4F8-438E-F07D-05D9D8B470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649" y="1738670"/>
            <a:ext cx="8774504" cy="4916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647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68000">
              <a:srgbClr val="E9EAEA"/>
            </a:gs>
            <a:gs pos="79000">
              <a:srgbClr val="E9EAEA"/>
            </a:gs>
            <a:gs pos="92000">
              <a:schemeClr val="bg1">
                <a:lumMod val="9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87CBAC6-6AD7-044F-42C9-0A64BCE3FB58}"/>
              </a:ext>
            </a:extLst>
          </p:cNvPr>
          <p:cNvSpPr txBox="1"/>
          <p:nvPr/>
        </p:nvSpPr>
        <p:spPr>
          <a:xfrm>
            <a:off x="3924453" y="5156206"/>
            <a:ext cx="32244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817E7D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Prepping a new course</a:t>
            </a:r>
            <a:endParaRPr lang="en-US" sz="2800" b="1" dirty="0">
              <a:solidFill>
                <a:srgbClr val="817E7D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5C93A9-D84E-4511-31E4-D4D03DCD2763}"/>
              </a:ext>
            </a:extLst>
          </p:cNvPr>
          <p:cNvSpPr txBox="1"/>
          <p:nvPr/>
        </p:nvSpPr>
        <p:spPr>
          <a:xfrm>
            <a:off x="3799762" y="624576"/>
            <a:ext cx="72859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5400" b="1" cap="all" dirty="0">
                <a:solidFill>
                  <a:prstClr val="black">
                    <a:lumMod val="65000"/>
                    <a:lumOff val="35000"/>
                  </a:prstClr>
                </a:solidFill>
                <a:latin typeface="Oswald Light" pitchFamily="2" charset="0"/>
              </a:rPr>
              <a:t>Problems we’ll tackle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CD51E91-8ED0-E2E0-0518-68F1462C6222}"/>
                  </a:ext>
                </a:extLst>
              </p14:cNvPr>
              <p14:cNvContentPartPr/>
              <p14:nvPr/>
            </p14:nvContentPartPr>
            <p14:xfrm>
              <a:off x="234424" y="-709094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CD51E91-8ED0-E2E0-0518-68F1462C622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8784" y="-744734"/>
                <a:ext cx="72000" cy="7200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C22F78DC-82B3-5878-B196-A08C26BD62DB}"/>
              </a:ext>
            </a:extLst>
          </p:cNvPr>
          <p:cNvSpPr txBox="1"/>
          <p:nvPr/>
        </p:nvSpPr>
        <p:spPr>
          <a:xfrm>
            <a:off x="3924453" y="4571431"/>
            <a:ext cx="3545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>
                <a:solidFill>
                  <a:srgbClr val="585858"/>
                </a:solidFill>
                <a:latin typeface="Oswald SemiBold" pitchFamily="2" charset="77"/>
              </a:rPr>
              <a:t>STRESS</a:t>
            </a:r>
          </a:p>
        </p:txBody>
      </p:sp>
      <p:pic>
        <p:nvPicPr>
          <p:cNvPr id="8" name="Picture 7" descr="A person sitting at a desk with a computer and stack of books&#10;&#10;Description automatically generated">
            <a:extLst>
              <a:ext uri="{FF2B5EF4-FFF2-40B4-BE49-F238E27FC236}">
                <a16:creationId xmlns:a16="http://schemas.microsoft.com/office/drawing/2014/main" id="{662CAAA3-5E4A-2249-CEFC-475DDA3094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453" y="1897503"/>
            <a:ext cx="2673928" cy="2673928"/>
          </a:xfrm>
          <a:prstGeom prst="rect">
            <a:avLst/>
          </a:prstGeom>
          <a:effectLst>
            <a:outerShdw blurRad="93853" dist="59731" dir="2700000" algn="tl" rotWithShape="0">
              <a:schemeClr val="bg1">
                <a:lumMod val="50000"/>
                <a:alpha val="45254"/>
              </a:scheme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F867FFA-8795-3874-0C71-12CA2037A8ED}"/>
              </a:ext>
            </a:extLst>
          </p:cNvPr>
          <p:cNvSpPr txBox="1"/>
          <p:nvPr/>
        </p:nvSpPr>
        <p:spPr>
          <a:xfrm>
            <a:off x="7864830" y="5156206"/>
            <a:ext cx="32244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817E7D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Refreshing existing courses</a:t>
            </a:r>
            <a:endParaRPr lang="en-US" sz="2800" b="1" dirty="0">
              <a:solidFill>
                <a:srgbClr val="817E7D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4F3128-AF26-8519-3EBD-6DA9C73B7592}"/>
              </a:ext>
            </a:extLst>
          </p:cNvPr>
          <p:cNvSpPr txBox="1"/>
          <p:nvPr/>
        </p:nvSpPr>
        <p:spPr>
          <a:xfrm>
            <a:off x="7864830" y="4571431"/>
            <a:ext cx="3545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>
                <a:solidFill>
                  <a:srgbClr val="585858"/>
                </a:solidFill>
                <a:latin typeface="Oswald SemiBold" pitchFamily="2" charset="77"/>
              </a:rPr>
              <a:t>BOREDOM</a:t>
            </a:r>
          </a:p>
        </p:txBody>
      </p:sp>
      <p:pic>
        <p:nvPicPr>
          <p:cNvPr id="16" name="Picture 15" descr="A person sitting at a table with a computer&#10;&#10;Description automatically generated">
            <a:extLst>
              <a:ext uri="{FF2B5EF4-FFF2-40B4-BE49-F238E27FC236}">
                <a16:creationId xmlns:a16="http://schemas.microsoft.com/office/drawing/2014/main" id="{DF23B533-8ED4-49CF-68FC-78E87D7369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820" y="1897501"/>
            <a:ext cx="2673929" cy="2673929"/>
          </a:xfrm>
          <a:prstGeom prst="rect">
            <a:avLst/>
          </a:prstGeom>
          <a:effectLst>
            <a:outerShdw blurRad="93853" dist="59731" dir="2700000" algn="tl" rotWithShape="0">
              <a:schemeClr val="bg1">
                <a:lumMod val="50000"/>
                <a:alpha val="45254"/>
              </a:schemeClr>
            </a:outerShdw>
          </a:effectLst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DC0EDD7-9E24-E529-AC24-FE5E39ED6B7F}"/>
              </a:ext>
            </a:extLst>
          </p:cNvPr>
          <p:cNvCxnSpPr>
            <a:cxnSpLocks/>
          </p:cNvCxnSpPr>
          <p:nvPr/>
        </p:nvCxnSpPr>
        <p:spPr>
          <a:xfrm>
            <a:off x="3827940" y="1630479"/>
            <a:ext cx="7582187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772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6" grpId="0"/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7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Manual Input 2">
            <a:extLst>
              <a:ext uri="{FF2B5EF4-FFF2-40B4-BE49-F238E27FC236}">
                <a16:creationId xmlns:a16="http://schemas.microsoft.com/office/drawing/2014/main" id="{CADAD1A8-E2FA-A7E8-8724-F0B6720A63DE}"/>
              </a:ext>
            </a:extLst>
          </p:cNvPr>
          <p:cNvSpPr/>
          <p:nvPr/>
        </p:nvSpPr>
        <p:spPr>
          <a:xfrm rot="5400000" flipH="1">
            <a:off x="-295307" y="268647"/>
            <a:ext cx="6910808" cy="637351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9 w 10000"/>
              <a:gd name="connsiteY0" fmla="*/ 129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9 w 10000"/>
              <a:gd name="connsiteY4" fmla="*/ 1290 h 10000"/>
              <a:gd name="connsiteX0" fmla="*/ 0 w 10039"/>
              <a:gd name="connsiteY0" fmla="*/ 1269 h 10000"/>
              <a:gd name="connsiteX1" fmla="*/ 10039 w 10039"/>
              <a:gd name="connsiteY1" fmla="*/ 0 h 10000"/>
              <a:gd name="connsiteX2" fmla="*/ 10039 w 10039"/>
              <a:gd name="connsiteY2" fmla="*/ 10000 h 10000"/>
              <a:gd name="connsiteX3" fmla="*/ 39 w 10039"/>
              <a:gd name="connsiteY3" fmla="*/ 10000 h 10000"/>
              <a:gd name="connsiteX4" fmla="*/ 0 w 10039"/>
              <a:gd name="connsiteY4" fmla="*/ 1269 h 10000"/>
              <a:gd name="connsiteX0" fmla="*/ 38 w 10077"/>
              <a:gd name="connsiteY0" fmla="*/ 1269 h 10021"/>
              <a:gd name="connsiteX1" fmla="*/ 10077 w 10077"/>
              <a:gd name="connsiteY1" fmla="*/ 0 h 10021"/>
              <a:gd name="connsiteX2" fmla="*/ 10077 w 10077"/>
              <a:gd name="connsiteY2" fmla="*/ 10000 h 10021"/>
              <a:gd name="connsiteX3" fmla="*/ 0 w 10077"/>
              <a:gd name="connsiteY3" fmla="*/ 10021 h 10021"/>
              <a:gd name="connsiteX4" fmla="*/ 38 w 10077"/>
              <a:gd name="connsiteY4" fmla="*/ 1269 h 10021"/>
              <a:gd name="connsiteX0" fmla="*/ 38 w 10077"/>
              <a:gd name="connsiteY0" fmla="*/ 1269 h 10042"/>
              <a:gd name="connsiteX1" fmla="*/ 10077 w 10077"/>
              <a:gd name="connsiteY1" fmla="*/ 0 h 10042"/>
              <a:gd name="connsiteX2" fmla="*/ 10077 w 10077"/>
              <a:gd name="connsiteY2" fmla="*/ 10042 h 10042"/>
              <a:gd name="connsiteX3" fmla="*/ 0 w 10077"/>
              <a:gd name="connsiteY3" fmla="*/ 10021 h 10042"/>
              <a:gd name="connsiteX4" fmla="*/ 38 w 10077"/>
              <a:gd name="connsiteY4" fmla="*/ 1269 h 1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7" h="10042">
                <a:moveTo>
                  <a:pt x="38" y="1269"/>
                </a:moveTo>
                <a:lnTo>
                  <a:pt x="10077" y="0"/>
                </a:lnTo>
                <a:lnTo>
                  <a:pt x="10077" y="10042"/>
                </a:lnTo>
                <a:lnTo>
                  <a:pt x="0" y="10021"/>
                </a:lnTo>
                <a:cubicBezTo>
                  <a:pt x="6" y="7118"/>
                  <a:pt x="32" y="4172"/>
                  <a:pt x="38" y="1269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6BC564-30D2-BFA2-AED6-15BA729018CE}"/>
              </a:ext>
            </a:extLst>
          </p:cNvPr>
          <p:cNvSpPr txBox="1"/>
          <p:nvPr/>
        </p:nvSpPr>
        <p:spPr>
          <a:xfrm>
            <a:off x="362857" y="729016"/>
            <a:ext cx="53267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cap="all" dirty="0">
                <a:solidFill>
                  <a:srgbClr val="FBBF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rPr>
              <a:t>Use AI for Prep?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2214A0-2A33-F8D4-93D8-2FDBAE5823F0}"/>
              </a:ext>
            </a:extLst>
          </p:cNvPr>
          <p:cNvSpPr txBox="1"/>
          <p:nvPr/>
        </p:nvSpPr>
        <p:spPr>
          <a:xfrm>
            <a:off x="715648" y="2044473"/>
            <a:ext cx="48110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Have to understand how AI works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D6A4ED-61AE-3F07-BC8A-03ACABFE94A9}"/>
              </a:ext>
            </a:extLst>
          </p:cNvPr>
          <p:cNvSpPr txBox="1"/>
          <p:nvPr/>
        </p:nvSpPr>
        <p:spPr>
          <a:xfrm>
            <a:off x="715648" y="3632234"/>
            <a:ext cx="4611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Activity: 1-Word Story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07FD1C-3675-8BE4-E5E9-FFC1A2F30195}"/>
              </a:ext>
            </a:extLst>
          </p:cNvPr>
          <p:cNvSpPr txBox="1"/>
          <p:nvPr/>
        </p:nvSpPr>
        <p:spPr>
          <a:xfrm>
            <a:off x="715648" y="5002593"/>
            <a:ext cx="4032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Link in the chat</a:t>
            </a:r>
          </a:p>
        </p:txBody>
      </p:sp>
      <p:sp>
        <p:nvSpPr>
          <p:cNvPr id="3" name="Flowchart: Manual Input 2">
            <a:extLst>
              <a:ext uri="{FF2B5EF4-FFF2-40B4-BE49-F238E27FC236}">
                <a16:creationId xmlns:a16="http://schemas.microsoft.com/office/drawing/2014/main" id="{93AF7848-2C88-E97B-9510-15C3C0A01128}"/>
              </a:ext>
            </a:extLst>
          </p:cNvPr>
          <p:cNvSpPr/>
          <p:nvPr/>
        </p:nvSpPr>
        <p:spPr>
          <a:xfrm rot="16200000" flipH="1">
            <a:off x="5139800" y="-234395"/>
            <a:ext cx="6958117" cy="7297294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1264"/>
              <a:gd name="connsiteX1" fmla="*/ 10000 w 10000"/>
              <a:gd name="connsiteY1" fmla="*/ 0 h 11264"/>
              <a:gd name="connsiteX2" fmla="*/ 10000 w 10000"/>
              <a:gd name="connsiteY2" fmla="*/ 11264 h 11264"/>
              <a:gd name="connsiteX3" fmla="*/ 0 w 10000"/>
              <a:gd name="connsiteY3" fmla="*/ 10000 h 11264"/>
              <a:gd name="connsiteX4" fmla="*/ 0 w 10000"/>
              <a:gd name="connsiteY4" fmla="*/ 2000 h 11264"/>
              <a:gd name="connsiteX0" fmla="*/ 0 w 10000"/>
              <a:gd name="connsiteY0" fmla="*/ 2000 h 11264"/>
              <a:gd name="connsiteX1" fmla="*/ 10000 w 10000"/>
              <a:gd name="connsiteY1" fmla="*/ 0 h 11264"/>
              <a:gd name="connsiteX2" fmla="*/ 10000 w 10000"/>
              <a:gd name="connsiteY2" fmla="*/ 11264 h 11264"/>
              <a:gd name="connsiteX3" fmla="*/ 16 w 10000"/>
              <a:gd name="connsiteY3" fmla="*/ 11196 h 11264"/>
              <a:gd name="connsiteX4" fmla="*/ 0 w 10000"/>
              <a:gd name="connsiteY4" fmla="*/ 2000 h 11264"/>
              <a:gd name="connsiteX0" fmla="*/ 22 w 10022"/>
              <a:gd name="connsiteY0" fmla="*/ 2000 h 11264"/>
              <a:gd name="connsiteX1" fmla="*/ 10022 w 10022"/>
              <a:gd name="connsiteY1" fmla="*/ 0 h 11264"/>
              <a:gd name="connsiteX2" fmla="*/ 10022 w 10022"/>
              <a:gd name="connsiteY2" fmla="*/ 11264 h 11264"/>
              <a:gd name="connsiteX3" fmla="*/ 0 w 10022"/>
              <a:gd name="connsiteY3" fmla="*/ 11257 h 11264"/>
              <a:gd name="connsiteX4" fmla="*/ 22 w 10022"/>
              <a:gd name="connsiteY4" fmla="*/ 2000 h 11264"/>
              <a:gd name="connsiteX0" fmla="*/ 0 w 10145"/>
              <a:gd name="connsiteY0" fmla="*/ 1915 h 11264"/>
              <a:gd name="connsiteX1" fmla="*/ 10145 w 10145"/>
              <a:gd name="connsiteY1" fmla="*/ 0 h 11264"/>
              <a:gd name="connsiteX2" fmla="*/ 10145 w 10145"/>
              <a:gd name="connsiteY2" fmla="*/ 11264 h 11264"/>
              <a:gd name="connsiteX3" fmla="*/ 123 w 10145"/>
              <a:gd name="connsiteY3" fmla="*/ 11257 h 11264"/>
              <a:gd name="connsiteX4" fmla="*/ 0 w 10145"/>
              <a:gd name="connsiteY4" fmla="*/ 1915 h 11264"/>
              <a:gd name="connsiteX0" fmla="*/ 89 w 10234"/>
              <a:gd name="connsiteY0" fmla="*/ 1915 h 11427"/>
              <a:gd name="connsiteX1" fmla="*/ 10234 w 10234"/>
              <a:gd name="connsiteY1" fmla="*/ 0 h 11427"/>
              <a:gd name="connsiteX2" fmla="*/ 10234 w 10234"/>
              <a:gd name="connsiteY2" fmla="*/ 11264 h 11427"/>
              <a:gd name="connsiteX3" fmla="*/ 0 w 10234"/>
              <a:gd name="connsiteY3" fmla="*/ 11427 h 11427"/>
              <a:gd name="connsiteX4" fmla="*/ 89 w 10234"/>
              <a:gd name="connsiteY4" fmla="*/ 1915 h 11427"/>
              <a:gd name="connsiteX0" fmla="*/ 184 w 10234"/>
              <a:gd name="connsiteY0" fmla="*/ 1894 h 11427"/>
              <a:gd name="connsiteX1" fmla="*/ 10234 w 10234"/>
              <a:gd name="connsiteY1" fmla="*/ 0 h 11427"/>
              <a:gd name="connsiteX2" fmla="*/ 10234 w 10234"/>
              <a:gd name="connsiteY2" fmla="*/ 11264 h 11427"/>
              <a:gd name="connsiteX3" fmla="*/ 0 w 10234"/>
              <a:gd name="connsiteY3" fmla="*/ 11427 h 11427"/>
              <a:gd name="connsiteX4" fmla="*/ 184 w 10234"/>
              <a:gd name="connsiteY4" fmla="*/ 1894 h 11427"/>
              <a:gd name="connsiteX0" fmla="*/ 2 w 10052"/>
              <a:gd name="connsiteY0" fmla="*/ 1894 h 11264"/>
              <a:gd name="connsiteX1" fmla="*/ 10052 w 10052"/>
              <a:gd name="connsiteY1" fmla="*/ 0 h 11264"/>
              <a:gd name="connsiteX2" fmla="*/ 10052 w 10052"/>
              <a:gd name="connsiteY2" fmla="*/ 11264 h 11264"/>
              <a:gd name="connsiteX3" fmla="*/ 2 w 10052"/>
              <a:gd name="connsiteY3" fmla="*/ 11264 h 11264"/>
              <a:gd name="connsiteX4" fmla="*/ 2 w 10052"/>
              <a:gd name="connsiteY4" fmla="*/ 1894 h 11264"/>
              <a:gd name="connsiteX0" fmla="*/ 0 w 10050"/>
              <a:gd name="connsiteY0" fmla="*/ 1894 h 11264"/>
              <a:gd name="connsiteX1" fmla="*/ 10050 w 10050"/>
              <a:gd name="connsiteY1" fmla="*/ 0 h 11264"/>
              <a:gd name="connsiteX2" fmla="*/ 10050 w 10050"/>
              <a:gd name="connsiteY2" fmla="*/ 11264 h 11264"/>
              <a:gd name="connsiteX3" fmla="*/ 425 w 10050"/>
              <a:gd name="connsiteY3" fmla="*/ 11162 h 11264"/>
              <a:gd name="connsiteX4" fmla="*/ 0 w 10050"/>
              <a:gd name="connsiteY4" fmla="*/ 1894 h 11264"/>
              <a:gd name="connsiteX0" fmla="*/ 89 w 10139"/>
              <a:gd name="connsiteY0" fmla="*/ 1894 h 11305"/>
              <a:gd name="connsiteX1" fmla="*/ 10139 w 10139"/>
              <a:gd name="connsiteY1" fmla="*/ 0 h 11305"/>
              <a:gd name="connsiteX2" fmla="*/ 10139 w 10139"/>
              <a:gd name="connsiteY2" fmla="*/ 11264 h 11305"/>
              <a:gd name="connsiteX3" fmla="*/ 0 w 10139"/>
              <a:gd name="connsiteY3" fmla="*/ 11305 h 11305"/>
              <a:gd name="connsiteX4" fmla="*/ 89 w 10139"/>
              <a:gd name="connsiteY4" fmla="*/ 1894 h 11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39" h="11305">
                <a:moveTo>
                  <a:pt x="89" y="1894"/>
                </a:moveTo>
                <a:lnTo>
                  <a:pt x="10139" y="0"/>
                </a:lnTo>
                <a:lnTo>
                  <a:pt x="10139" y="11264"/>
                </a:lnTo>
                <a:lnTo>
                  <a:pt x="0" y="11305"/>
                </a:lnTo>
                <a:cubicBezTo>
                  <a:pt x="-5" y="8240"/>
                  <a:pt x="94" y="4959"/>
                  <a:pt x="89" y="1894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07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Manual Input 2">
            <a:extLst>
              <a:ext uri="{FF2B5EF4-FFF2-40B4-BE49-F238E27FC236}">
                <a16:creationId xmlns:a16="http://schemas.microsoft.com/office/drawing/2014/main" id="{FA779BA0-8302-4977-EE05-F48B3FF8183B}"/>
              </a:ext>
            </a:extLst>
          </p:cNvPr>
          <p:cNvSpPr/>
          <p:nvPr/>
        </p:nvSpPr>
        <p:spPr>
          <a:xfrm rot="5400000" flipH="1">
            <a:off x="-242244" y="242244"/>
            <a:ext cx="6858000" cy="637351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9 w 10000"/>
              <a:gd name="connsiteY0" fmla="*/ 129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9 w 10000"/>
              <a:gd name="connsiteY4" fmla="*/ 1290 h 10000"/>
              <a:gd name="connsiteX0" fmla="*/ 0 w 10039"/>
              <a:gd name="connsiteY0" fmla="*/ 1269 h 10000"/>
              <a:gd name="connsiteX1" fmla="*/ 10039 w 10039"/>
              <a:gd name="connsiteY1" fmla="*/ 0 h 10000"/>
              <a:gd name="connsiteX2" fmla="*/ 10039 w 10039"/>
              <a:gd name="connsiteY2" fmla="*/ 10000 h 10000"/>
              <a:gd name="connsiteX3" fmla="*/ 39 w 10039"/>
              <a:gd name="connsiteY3" fmla="*/ 10000 h 10000"/>
              <a:gd name="connsiteX4" fmla="*/ 0 w 10039"/>
              <a:gd name="connsiteY4" fmla="*/ 1269 h 10000"/>
              <a:gd name="connsiteX0" fmla="*/ 38 w 10077"/>
              <a:gd name="connsiteY0" fmla="*/ 1269 h 10021"/>
              <a:gd name="connsiteX1" fmla="*/ 10077 w 10077"/>
              <a:gd name="connsiteY1" fmla="*/ 0 h 10021"/>
              <a:gd name="connsiteX2" fmla="*/ 10077 w 10077"/>
              <a:gd name="connsiteY2" fmla="*/ 10000 h 10021"/>
              <a:gd name="connsiteX3" fmla="*/ 0 w 10077"/>
              <a:gd name="connsiteY3" fmla="*/ 10021 h 10021"/>
              <a:gd name="connsiteX4" fmla="*/ 38 w 10077"/>
              <a:gd name="connsiteY4" fmla="*/ 1269 h 10021"/>
              <a:gd name="connsiteX0" fmla="*/ 38 w 10077"/>
              <a:gd name="connsiteY0" fmla="*/ 1269 h 10042"/>
              <a:gd name="connsiteX1" fmla="*/ 10077 w 10077"/>
              <a:gd name="connsiteY1" fmla="*/ 0 h 10042"/>
              <a:gd name="connsiteX2" fmla="*/ 10077 w 10077"/>
              <a:gd name="connsiteY2" fmla="*/ 10042 h 10042"/>
              <a:gd name="connsiteX3" fmla="*/ 0 w 10077"/>
              <a:gd name="connsiteY3" fmla="*/ 10021 h 10042"/>
              <a:gd name="connsiteX4" fmla="*/ 38 w 10077"/>
              <a:gd name="connsiteY4" fmla="*/ 1269 h 1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7" h="10042">
                <a:moveTo>
                  <a:pt x="38" y="1269"/>
                </a:moveTo>
                <a:lnTo>
                  <a:pt x="10077" y="0"/>
                </a:lnTo>
                <a:lnTo>
                  <a:pt x="10077" y="10042"/>
                </a:lnTo>
                <a:lnTo>
                  <a:pt x="0" y="10021"/>
                </a:lnTo>
                <a:cubicBezTo>
                  <a:pt x="6" y="7118"/>
                  <a:pt x="32" y="4172"/>
                  <a:pt x="38" y="1269"/>
                </a:cubicBezTo>
                <a:close/>
              </a:path>
            </a:pathLst>
          </a:custGeom>
          <a:gradFill>
            <a:gsLst>
              <a:gs pos="30000">
                <a:schemeClr val="bg1"/>
              </a:gs>
              <a:gs pos="67000">
                <a:srgbClr val="E9EAEA"/>
              </a:gs>
              <a:gs pos="76000">
                <a:srgbClr val="E9EAEA"/>
              </a:gs>
              <a:gs pos="89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123037-2FCB-96E0-705F-49A0968F0F07}"/>
              </a:ext>
            </a:extLst>
          </p:cNvPr>
          <p:cNvSpPr txBox="1"/>
          <p:nvPr/>
        </p:nvSpPr>
        <p:spPr>
          <a:xfrm>
            <a:off x="556201" y="1273216"/>
            <a:ext cx="4934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latin typeface="Oswald SemiBold" pitchFamily="2" charset="77"/>
              </a:rPr>
              <a:t>Where Do Answers Come From?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32D5DD-EAE7-0582-64AA-A264D6F3EF5F}"/>
              </a:ext>
            </a:extLst>
          </p:cNvPr>
          <p:cNvSpPr txBox="1"/>
          <p:nvPr/>
        </p:nvSpPr>
        <p:spPr>
          <a:xfrm>
            <a:off x="556201" y="680286"/>
            <a:ext cx="6206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817E7D"/>
                </a:solidFill>
                <a:latin typeface="Oswald SemiBold" pitchFamily="2" charset="77"/>
              </a:rPr>
              <a:t>BIRDS &amp; BEES OF AI:</a:t>
            </a:r>
          </a:p>
        </p:txBody>
      </p:sp>
      <p:pic>
        <p:nvPicPr>
          <p:cNvPr id="10" name="Picture 9" descr="A cartoon robot with headphones&#10;&#10;Description automatically generated">
            <a:extLst>
              <a:ext uri="{FF2B5EF4-FFF2-40B4-BE49-F238E27FC236}">
                <a16:creationId xmlns:a16="http://schemas.microsoft.com/office/drawing/2014/main" id="{7AE34772-E008-0DA4-1BB4-21974DF984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873" y="2956559"/>
            <a:ext cx="3506227" cy="3506227"/>
          </a:xfrm>
          <a:prstGeom prst="rect">
            <a:avLst/>
          </a:prstGeom>
        </p:spPr>
      </p:pic>
      <p:pic>
        <p:nvPicPr>
          <p:cNvPr id="6" name="Picture 5" descr="A group of yellow birds with a worm&#10;&#10;Description automatically generated">
            <a:extLst>
              <a:ext uri="{FF2B5EF4-FFF2-40B4-BE49-F238E27FC236}">
                <a16:creationId xmlns:a16="http://schemas.microsoft.com/office/drawing/2014/main" id="{A1D903A5-AA6A-79A4-93A4-A411EAD612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075" y="4279501"/>
            <a:ext cx="3472764" cy="231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451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A4DCF948-4306-55B4-5974-707A1F872C5A}"/>
              </a:ext>
            </a:extLst>
          </p:cNvPr>
          <p:cNvSpPr/>
          <p:nvPr/>
        </p:nvSpPr>
        <p:spPr>
          <a:xfrm>
            <a:off x="1" y="0"/>
            <a:ext cx="4286888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265904" dist="51571" dir="21540000" algn="r" rotWithShape="0">
              <a:schemeClr val="bg1">
                <a:lumMod val="65000"/>
                <a:alpha val="51164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123037-2FCB-96E0-705F-49A0968F0F07}"/>
              </a:ext>
            </a:extLst>
          </p:cNvPr>
          <p:cNvSpPr txBox="1"/>
          <p:nvPr/>
        </p:nvSpPr>
        <p:spPr>
          <a:xfrm>
            <a:off x="571727" y="3573282"/>
            <a:ext cx="42051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85858"/>
                </a:solidFill>
                <a:latin typeface="Oswald SemiBold" pitchFamily="2" charset="77"/>
              </a:rPr>
              <a:t>Where Do Answers Come From?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32D5DD-EAE7-0582-64AA-A264D6F3EF5F}"/>
              </a:ext>
            </a:extLst>
          </p:cNvPr>
          <p:cNvSpPr txBox="1"/>
          <p:nvPr/>
        </p:nvSpPr>
        <p:spPr>
          <a:xfrm>
            <a:off x="571727" y="3050062"/>
            <a:ext cx="3184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C000"/>
                </a:solidFill>
                <a:latin typeface="Oswald SemiBold" pitchFamily="2" charset="77"/>
              </a:rPr>
              <a:t>BIRDS &amp; BEES OF AI: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74026A-DE8E-8A8C-A1CB-8E8A5E0D79F2}"/>
              </a:ext>
            </a:extLst>
          </p:cNvPr>
          <p:cNvSpPr txBox="1"/>
          <p:nvPr/>
        </p:nvSpPr>
        <p:spPr>
          <a:xfrm>
            <a:off x="4879665" y="432268"/>
            <a:ext cx="1898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Google</a:t>
            </a:r>
          </a:p>
        </p:txBody>
      </p:sp>
      <p:sp>
        <p:nvSpPr>
          <p:cNvPr id="5" name="Rectangle: Rounded Corners 3">
            <a:extLst>
              <a:ext uri="{FF2B5EF4-FFF2-40B4-BE49-F238E27FC236}">
                <a16:creationId xmlns:a16="http://schemas.microsoft.com/office/drawing/2014/main" id="{45F1A258-5F99-424D-2D53-54EC44595A8C}"/>
              </a:ext>
            </a:extLst>
          </p:cNvPr>
          <p:cNvSpPr/>
          <p:nvPr/>
        </p:nvSpPr>
        <p:spPr>
          <a:xfrm>
            <a:off x="4989102" y="1013983"/>
            <a:ext cx="1377538" cy="1549730"/>
          </a:xfrm>
          <a:prstGeom prst="roundRect">
            <a:avLst>
              <a:gd name="adj" fmla="val 675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B8898"/>
                </a:solidFill>
                <a:effectLst/>
                <a:latin typeface="Roboto Medium" panose="02000000000000000000" pitchFamily="2" charset="0"/>
                <a:ea typeface="Roboto Medium" panose="02000000000000000000" pitchFamily="2" charset="0"/>
              </a:rPr>
              <a:t>Webpage</a:t>
            </a:r>
          </a:p>
          <a:p>
            <a:pPr algn="ctr"/>
            <a:endParaRPr lang="en-US" sz="500" dirty="0">
              <a:solidFill>
                <a:srgbClr val="7B8898"/>
              </a:solidFill>
              <a:latin typeface="Mercury SSm A"/>
            </a:endParaRPr>
          </a:p>
          <a:p>
            <a:pPr algn="ctr"/>
            <a:endParaRPr lang="en-US" sz="500" b="0" i="0" dirty="0">
              <a:solidFill>
                <a:srgbClr val="7B8898"/>
              </a:solidFill>
              <a:effectLst/>
              <a:latin typeface="Mercury SSm A"/>
            </a:endParaRPr>
          </a:p>
          <a:p>
            <a:pPr algn="ctr"/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Lorem ipsum dolor sit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amet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,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consectetur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adipiscing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elit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, sed do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eiusmod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tempor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n-US" sz="500" b="0" i="0" dirty="0" err="1">
                <a:solidFill>
                  <a:srgbClr val="7B8898"/>
                </a:solidFill>
                <a:effectLst/>
                <a:highlight>
                  <a:srgbClr val="FFFF00"/>
                </a:highlight>
                <a:latin typeface="Mercury SSm A"/>
              </a:rPr>
              <a:t>incididunt</a:t>
            </a:r>
            <a:r>
              <a:rPr lang="en-US" sz="500" b="0" i="0" dirty="0">
                <a:solidFill>
                  <a:srgbClr val="7B8898"/>
                </a:solidFill>
                <a:effectLst/>
                <a:highlight>
                  <a:srgbClr val="FFFF00"/>
                </a:highlight>
                <a:latin typeface="Mercury SSm A"/>
              </a:rPr>
              <a:t> </a:t>
            </a:r>
            <a:r>
              <a:rPr lang="en-US" sz="500" b="0" i="0" dirty="0" err="1">
                <a:solidFill>
                  <a:srgbClr val="7B8898"/>
                </a:solidFill>
                <a:effectLst/>
                <a:highlight>
                  <a:srgbClr val="FFFF00"/>
                </a:highlight>
                <a:latin typeface="Mercury SSm A"/>
              </a:rPr>
              <a:t>ut</a:t>
            </a:r>
            <a:r>
              <a:rPr lang="en-US" sz="500" b="0" i="0" dirty="0">
                <a:solidFill>
                  <a:srgbClr val="7B8898"/>
                </a:solidFill>
                <a:effectLst/>
                <a:highlight>
                  <a:srgbClr val="FFFF00"/>
                </a:highlight>
                <a:latin typeface="Mercury SSm A"/>
              </a:rPr>
              <a:t> labore 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et dolore magna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aliqua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. Ut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enim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ad minim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veniam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,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quis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nostrud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exercitation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ullamco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laboris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nisi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ut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aliquip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ex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ea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commodo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consequat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. Duis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aute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irure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dolor in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reprehenderit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in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voluptate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velit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esse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cillum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dolore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eu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fugiat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nulla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pariatur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.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Excepteur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sint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occaecat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cupidatat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non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proident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, sunt in culpa qui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officia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deserunt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mollit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anim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id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est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laborum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.</a:t>
            </a:r>
            <a:endParaRPr lang="en-US" sz="500" dirty="0"/>
          </a:p>
        </p:txBody>
      </p:sp>
      <p:sp>
        <p:nvSpPr>
          <p:cNvPr id="6" name="Rectangle: Rounded Corners 4">
            <a:extLst>
              <a:ext uri="{FF2B5EF4-FFF2-40B4-BE49-F238E27FC236}">
                <a16:creationId xmlns:a16="http://schemas.microsoft.com/office/drawing/2014/main" id="{9C3D0B5A-67FA-9022-ABF1-472DA41FD953}"/>
              </a:ext>
            </a:extLst>
          </p:cNvPr>
          <p:cNvSpPr/>
          <p:nvPr/>
        </p:nvSpPr>
        <p:spPr>
          <a:xfrm>
            <a:off x="6448826" y="1013983"/>
            <a:ext cx="1377538" cy="1549730"/>
          </a:xfrm>
          <a:prstGeom prst="roundRect">
            <a:avLst>
              <a:gd name="adj" fmla="val 675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2">
                    <a:lumMod val="7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Webpage</a:t>
            </a:r>
          </a:p>
          <a:p>
            <a:pPr algn="ctr"/>
            <a:endParaRPr lang="en-US" sz="500" dirty="0">
              <a:solidFill>
                <a:srgbClr val="7B8898"/>
              </a:solidFill>
              <a:latin typeface="Mercury SSm A"/>
            </a:endParaRPr>
          </a:p>
          <a:p>
            <a:pPr algn="ctr"/>
            <a:endParaRPr lang="en-US" sz="500" b="0" i="0" dirty="0">
              <a:solidFill>
                <a:srgbClr val="7B8898"/>
              </a:solidFill>
              <a:effectLst/>
              <a:latin typeface="Mercury SSm A"/>
            </a:endParaRPr>
          </a:p>
          <a:p>
            <a:pPr algn="ctr"/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Lorem ipsum dolor sit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amet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,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consectetur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adipiscing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elit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, sed do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eiusmod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tempor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incididunt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ut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labore et dolore magna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aliqua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. Ut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enim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ad minim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veniam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,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quis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nostrud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exercitation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ullamco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laboris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nisi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ut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aliquip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ex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ea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commodo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consequat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. Duis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aute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irure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dolor in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reprehenderit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in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voluptate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velit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esse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cillum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dolore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eu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n-US" sz="500" b="0" i="0" dirty="0" err="1">
                <a:solidFill>
                  <a:srgbClr val="7B8898"/>
                </a:solidFill>
                <a:effectLst/>
                <a:highlight>
                  <a:srgbClr val="FFFF00"/>
                </a:highlight>
                <a:latin typeface="Mercury SSm A"/>
              </a:rPr>
              <a:t>fugiat</a:t>
            </a:r>
            <a:r>
              <a:rPr lang="en-US" sz="500" b="0" i="0" dirty="0">
                <a:solidFill>
                  <a:srgbClr val="7B8898"/>
                </a:solidFill>
                <a:effectLst/>
                <a:highlight>
                  <a:srgbClr val="FFFF00"/>
                </a:highlight>
                <a:latin typeface="Mercury SSm A"/>
              </a:rPr>
              <a:t> </a:t>
            </a:r>
            <a:r>
              <a:rPr lang="en-US" sz="500" b="0" i="0" dirty="0" err="1">
                <a:solidFill>
                  <a:srgbClr val="7B8898"/>
                </a:solidFill>
                <a:effectLst/>
                <a:highlight>
                  <a:srgbClr val="FFFF00"/>
                </a:highlight>
                <a:latin typeface="Mercury SSm A"/>
              </a:rPr>
              <a:t>nulla</a:t>
            </a:r>
            <a:r>
              <a:rPr lang="en-US" sz="500" b="0" i="0" dirty="0">
                <a:solidFill>
                  <a:srgbClr val="7B8898"/>
                </a:solidFill>
                <a:effectLst/>
                <a:highlight>
                  <a:srgbClr val="FFFF00"/>
                </a:highlight>
                <a:latin typeface="Mercury SSm A"/>
              </a:rPr>
              <a:t> </a:t>
            </a:r>
            <a:r>
              <a:rPr lang="en-US" sz="500" b="0" i="0" dirty="0" err="1">
                <a:solidFill>
                  <a:srgbClr val="7B8898"/>
                </a:solidFill>
                <a:effectLst/>
                <a:highlight>
                  <a:srgbClr val="FFFF00"/>
                </a:highlight>
                <a:latin typeface="Mercury SSm A"/>
              </a:rPr>
              <a:t>pariatur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.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Excepteur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sint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occaecat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cupidatat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non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proident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, sunt in culpa qui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officia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deserunt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mollit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anim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id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est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laborum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.</a:t>
            </a:r>
            <a:endParaRPr lang="en-US" sz="500" dirty="0"/>
          </a:p>
        </p:txBody>
      </p:sp>
      <p:sp>
        <p:nvSpPr>
          <p:cNvPr id="7" name="Rectangle: Rounded Corners 5">
            <a:extLst>
              <a:ext uri="{FF2B5EF4-FFF2-40B4-BE49-F238E27FC236}">
                <a16:creationId xmlns:a16="http://schemas.microsoft.com/office/drawing/2014/main" id="{20423FB6-9B5C-5998-C7EC-055B8BEF3AC9}"/>
              </a:ext>
            </a:extLst>
          </p:cNvPr>
          <p:cNvSpPr/>
          <p:nvPr/>
        </p:nvSpPr>
        <p:spPr>
          <a:xfrm>
            <a:off x="7908945" y="1013983"/>
            <a:ext cx="1377538" cy="1549730"/>
          </a:xfrm>
          <a:prstGeom prst="roundRect">
            <a:avLst>
              <a:gd name="adj" fmla="val 675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6">
                    <a:lumMod val="7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Webpage</a:t>
            </a:r>
          </a:p>
          <a:p>
            <a:pPr algn="ctr"/>
            <a:endParaRPr lang="en-US" sz="500" dirty="0">
              <a:solidFill>
                <a:srgbClr val="7B8898"/>
              </a:solidFill>
              <a:latin typeface="Mercury SSm A"/>
            </a:endParaRPr>
          </a:p>
          <a:p>
            <a:pPr algn="ctr"/>
            <a:endParaRPr lang="en-US" sz="500" b="0" i="0" dirty="0">
              <a:solidFill>
                <a:srgbClr val="7B8898"/>
              </a:solidFill>
              <a:effectLst/>
              <a:latin typeface="Mercury SSm A"/>
            </a:endParaRPr>
          </a:p>
          <a:p>
            <a:pPr algn="ctr"/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Lorem ipsum dolor sit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amet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, </a:t>
            </a:r>
            <a:r>
              <a:rPr lang="en-US" sz="500" b="0" i="0" dirty="0" err="1">
                <a:solidFill>
                  <a:srgbClr val="7B8898"/>
                </a:solidFill>
                <a:effectLst/>
                <a:highlight>
                  <a:srgbClr val="FFFF00"/>
                </a:highlight>
                <a:latin typeface="Mercury SSm A"/>
              </a:rPr>
              <a:t>consectetur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adipiscing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elit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, sed do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eiusmod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tempor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incididunt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ut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labore et dolore magna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aliqua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. Ut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enim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ad minim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veniam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,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quis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nostrud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exercitation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ullamco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laboris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nisi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ut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aliquip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ex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ea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commodo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consequat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. Duis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aute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irure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dolor in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reprehenderit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in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voluptate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velit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esse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cillum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dolore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eu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fugiat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nulla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pariatur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.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Excepteur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sint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occaecat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cupidatat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non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proident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, sunt in culpa qui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officia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deserunt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mollit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anim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id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est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laborum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.</a:t>
            </a:r>
            <a:endParaRPr lang="en-US" sz="5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6F0783-793D-867E-F8B1-4ED5A78001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4606" y="1524397"/>
            <a:ext cx="3024931" cy="1942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1962F01-9B61-8514-34CC-13495948A434}"/>
              </a:ext>
            </a:extLst>
          </p:cNvPr>
          <p:cNvSpPr txBox="1"/>
          <p:nvPr/>
        </p:nvSpPr>
        <p:spPr>
          <a:xfrm>
            <a:off x="6185046" y="447351"/>
            <a:ext cx="4178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C00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=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 Collection of Data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17503C-F6E8-5927-0317-99E62A50A4AF}"/>
              </a:ext>
            </a:extLst>
          </p:cNvPr>
          <p:cNvSpPr txBox="1"/>
          <p:nvPr/>
        </p:nvSpPr>
        <p:spPr>
          <a:xfrm>
            <a:off x="4977848" y="3606877"/>
            <a:ext cx="6911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AI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5231DC-3CAE-ECC4-8BC5-317471226D37}"/>
              </a:ext>
            </a:extLst>
          </p:cNvPr>
          <p:cNvSpPr txBox="1"/>
          <p:nvPr/>
        </p:nvSpPr>
        <p:spPr>
          <a:xfrm>
            <a:off x="5488096" y="3606877"/>
            <a:ext cx="46686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C00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=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 Collection of Patterns</a:t>
            </a:r>
          </a:p>
        </p:txBody>
      </p:sp>
      <p:pic>
        <p:nvPicPr>
          <p:cNvPr id="13" name="Picture 2" descr="Amazon.com: Room Copenhagen, LEGO Brick Box Stackable Storage Containers -  Decorative Organizational Building Blocks for Kid's Toys and Accessories -  19.69 x 9.84 x 7.09in - Brick 8, Bright Blue : Room Copenhagen: Toys &amp; Games">
            <a:extLst>
              <a:ext uri="{FF2B5EF4-FFF2-40B4-BE49-F238E27FC236}">
                <a16:creationId xmlns:a16="http://schemas.microsoft.com/office/drawing/2014/main" id="{E5860B56-A347-CC44-66A1-2E78BA8D1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893" y="4924117"/>
            <a:ext cx="1201138" cy="771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DF57B7A-DFC8-4643-00FF-2C97C3D6AA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9350" y="4842439"/>
            <a:ext cx="1307593" cy="98232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E0FFFAB-64D8-8ACA-F9B5-E27335F69E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03357" y="4904452"/>
            <a:ext cx="1142499" cy="858302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3E137E7-0486-90C3-AE2C-54C8E0B7652C}"/>
              </a:ext>
            </a:extLst>
          </p:cNvPr>
          <p:cNvSpPr txBox="1">
            <a:spLocks/>
          </p:cNvSpPr>
          <p:nvPr/>
        </p:nvSpPr>
        <p:spPr>
          <a:xfrm>
            <a:off x="4879665" y="4316750"/>
            <a:ext cx="1307593" cy="52568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Pattern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BABF6E0-6D36-661C-DEF2-E3A76A5FAEE8}"/>
              </a:ext>
            </a:extLst>
          </p:cNvPr>
          <p:cNvSpPr txBox="1">
            <a:spLocks/>
          </p:cNvSpPr>
          <p:nvPr/>
        </p:nvSpPr>
        <p:spPr>
          <a:xfrm>
            <a:off x="6537435" y="4325345"/>
            <a:ext cx="1307593" cy="52568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Pattern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7B24954-B4D6-7C08-FEBE-1D219EA9DD04}"/>
              </a:ext>
            </a:extLst>
          </p:cNvPr>
          <p:cNvSpPr txBox="1">
            <a:spLocks/>
          </p:cNvSpPr>
          <p:nvPr/>
        </p:nvSpPr>
        <p:spPr>
          <a:xfrm>
            <a:off x="8120811" y="4316750"/>
            <a:ext cx="1307593" cy="52568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Pattern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F4CBFCB-48EF-61BB-965D-A53DF57E4F30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5395891" y="1788848"/>
            <a:ext cx="3378715" cy="706644"/>
          </a:xfrm>
          <a:prstGeom prst="straightConnector1">
            <a:avLst/>
          </a:prstGeom>
          <a:ln w="38100">
            <a:solidFill>
              <a:srgbClr val="8FAAD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2A7D796-23AD-8465-4690-600BA47CBF36}"/>
              </a:ext>
            </a:extLst>
          </p:cNvPr>
          <p:cNvCxnSpPr>
            <a:cxnSpLocks/>
          </p:cNvCxnSpPr>
          <p:nvPr/>
        </p:nvCxnSpPr>
        <p:spPr>
          <a:xfrm>
            <a:off x="7368463" y="2222646"/>
            <a:ext cx="1488329" cy="947592"/>
          </a:xfrm>
          <a:prstGeom prst="straightConnector1">
            <a:avLst/>
          </a:prstGeom>
          <a:ln w="38100">
            <a:solidFill>
              <a:srgbClr val="FBBF1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2" name="Picture 21" descr="A yellow triangle with black background&#10;&#10;Description automatically generated">
            <a:extLst>
              <a:ext uri="{FF2B5EF4-FFF2-40B4-BE49-F238E27FC236}">
                <a16:creationId xmlns:a16="http://schemas.microsoft.com/office/drawing/2014/main" id="{4F118C07-3258-E077-75C5-44795FAA0F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67822" y="5453993"/>
            <a:ext cx="3385142" cy="3385142"/>
          </a:xfrm>
          <a:prstGeom prst="rect">
            <a:avLst/>
          </a:prstGeom>
        </p:spPr>
      </p:pic>
      <p:pic>
        <p:nvPicPr>
          <p:cNvPr id="25" name="Picture 24" descr="A cat made out of blocks&#10;&#10;Description automatically generated">
            <a:extLst>
              <a:ext uri="{FF2B5EF4-FFF2-40B4-BE49-F238E27FC236}">
                <a16:creationId xmlns:a16="http://schemas.microsoft.com/office/drawing/2014/main" id="{D086E3AC-A01F-B3D1-A147-D94DA08B95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7948" y="4243043"/>
            <a:ext cx="2181120" cy="218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959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10" grpId="0"/>
      <p:bldP spid="11" grpId="0"/>
      <p:bldP spid="12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A4DCF948-4306-55B4-5974-707A1F872C5A}"/>
              </a:ext>
            </a:extLst>
          </p:cNvPr>
          <p:cNvSpPr/>
          <p:nvPr/>
        </p:nvSpPr>
        <p:spPr>
          <a:xfrm>
            <a:off x="1" y="0"/>
            <a:ext cx="4286888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265904" dist="51571" dir="21540000" algn="r" rotWithShape="0">
              <a:schemeClr val="bg1">
                <a:lumMod val="65000"/>
                <a:alpha val="51164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123037-2FCB-96E0-705F-49A0968F0F07}"/>
              </a:ext>
            </a:extLst>
          </p:cNvPr>
          <p:cNvSpPr txBox="1"/>
          <p:nvPr/>
        </p:nvSpPr>
        <p:spPr>
          <a:xfrm>
            <a:off x="571727" y="3573282"/>
            <a:ext cx="42051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85858"/>
                </a:solidFill>
                <a:latin typeface="Oswald SemiBold" pitchFamily="2" charset="77"/>
              </a:rPr>
              <a:t>Where Do Answers Come From?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32D5DD-EAE7-0582-64AA-A264D6F3EF5F}"/>
              </a:ext>
            </a:extLst>
          </p:cNvPr>
          <p:cNvSpPr txBox="1"/>
          <p:nvPr/>
        </p:nvSpPr>
        <p:spPr>
          <a:xfrm>
            <a:off x="571727" y="3050062"/>
            <a:ext cx="3184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C000"/>
                </a:solidFill>
                <a:latin typeface="Oswald SemiBold" pitchFamily="2" charset="77"/>
              </a:rPr>
              <a:t>BIRDS &amp; BEES OF AI: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17503C-F6E8-5927-0317-99E62A50A4AF}"/>
              </a:ext>
            </a:extLst>
          </p:cNvPr>
          <p:cNvSpPr txBox="1"/>
          <p:nvPr/>
        </p:nvSpPr>
        <p:spPr>
          <a:xfrm>
            <a:off x="4977848" y="3606877"/>
            <a:ext cx="6911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AI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5231DC-3CAE-ECC4-8BC5-317471226D37}"/>
              </a:ext>
            </a:extLst>
          </p:cNvPr>
          <p:cNvSpPr txBox="1"/>
          <p:nvPr/>
        </p:nvSpPr>
        <p:spPr>
          <a:xfrm>
            <a:off x="5488096" y="3606877"/>
            <a:ext cx="46686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C00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=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 Collection of Patterns</a:t>
            </a:r>
          </a:p>
        </p:txBody>
      </p:sp>
      <p:pic>
        <p:nvPicPr>
          <p:cNvPr id="13" name="Picture 2" descr="Amazon.com: Room Copenhagen, LEGO Brick Box Stackable Storage Containers -  Decorative Organizational Building Blocks for Kid's Toys and Accessories -  19.69 x 9.84 x 7.09in - Brick 8, Bright Blue : Room Copenhagen: Toys &amp; Games">
            <a:extLst>
              <a:ext uri="{FF2B5EF4-FFF2-40B4-BE49-F238E27FC236}">
                <a16:creationId xmlns:a16="http://schemas.microsoft.com/office/drawing/2014/main" id="{E5860B56-A347-CC44-66A1-2E78BA8D1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893" y="4924117"/>
            <a:ext cx="1201138" cy="771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DF57B7A-DFC8-4643-00FF-2C97C3D6AA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9350" y="4842439"/>
            <a:ext cx="1307593" cy="98232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E0FFFAB-64D8-8ACA-F9B5-E27335F69E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3357" y="4904452"/>
            <a:ext cx="1142499" cy="858302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3E137E7-0486-90C3-AE2C-54C8E0B7652C}"/>
              </a:ext>
            </a:extLst>
          </p:cNvPr>
          <p:cNvSpPr txBox="1">
            <a:spLocks/>
          </p:cNvSpPr>
          <p:nvPr/>
        </p:nvSpPr>
        <p:spPr>
          <a:xfrm>
            <a:off x="4879665" y="4316750"/>
            <a:ext cx="1307593" cy="52568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Pattern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BABF6E0-6D36-661C-DEF2-E3A76A5FAEE8}"/>
              </a:ext>
            </a:extLst>
          </p:cNvPr>
          <p:cNvSpPr txBox="1">
            <a:spLocks/>
          </p:cNvSpPr>
          <p:nvPr/>
        </p:nvSpPr>
        <p:spPr>
          <a:xfrm>
            <a:off x="6537435" y="4325345"/>
            <a:ext cx="1307593" cy="52568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Pattern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7B24954-B4D6-7C08-FEBE-1D219EA9DD04}"/>
              </a:ext>
            </a:extLst>
          </p:cNvPr>
          <p:cNvSpPr txBox="1">
            <a:spLocks/>
          </p:cNvSpPr>
          <p:nvPr/>
        </p:nvSpPr>
        <p:spPr>
          <a:xfrm>
            <a:off x="8120811" y="4316750"/>
            <a:ext cx="1307593" cy="52568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Pattern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ED88A2E-036F-ECCC-0CF7-3164160917A9}"/>
              </a:ext>
            </a:extLst>
          </p:cNvPr>
          <p:cNvSpPr txBox="1"/>
          <p:nvPr/>
        </p:nvSpPr>
        <p:spPr>
          <a:xfrm>
            <a:off x="4776850" y="571567"/>
            <a:ext cx="72859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5400">
                <a:solidFill>
                  <a:srgbClr val="585858"/>
                </a:solidFill>
                <a:latin typeface="Oswald" pitchFamily="2" charset="77"/>
              </a:rPr>
              <a:t>How are they combined?</a:t>
            </a:r>
            <a:endParaRPr lang="en-GB" sz="5400" b="1" cap="all" dirty="0">
              <a:solidFill>
                <a:srgbClr val="585858"/>
              </a:solidFill>
              <a:latin typeface="Oswald Light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1D30F4D-3BE0-7515-55E5-F5E84164232E}"/>
              </a:ext>
            </a:extLst>
          </p:cNvPr>
          <p:cNvSpPr txBox="1"/>
          <p:nvPr/>
        </p:nvSpPr>
        <p:spPr>
          <a:xfrm>
            <a:off x="4776850" y="1743117"/>
            <a:ext cx="4811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585858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When to avoid AI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FD09792-C389-5EAA-B625-1B7AF0F25ECE}"/>
              </a:ext>
            </a:extLst>
          </p:cNvPr>
          <p:cNvSpPr txBox="1"/>
          <p:nvPr/>
        </p:nvSpPr>
        <p:spPr>
          <a:xfrm>
            <a:off x="4776850" y="2348015"/>
            <a:ext cx="4811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585858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When to embrace it</a:t>
            </a:r>
          </a:p>
        </p:txBody>
      </p:sp>
      <p:pic>
        <p:nvPicPr>
          <p:cNvPr id="26" name="Picture 25" descr="A yellow triangle with black background&#10;&#10;Description automatically generated">
            <a:extLst>
              <a:ext uri="{FF2B5EF4-FFF2-40B4-BE49-F238E27FC236}">
                <a16:creationId xmlns:a16="http://schemas.microsoft.com/office/drawing/2014/main" id="{70ECD74A-3214-EE04-85E0-A6EECBD1E8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67822" y="5453993"/>
            <a:ext cx="3385142" cy="3385142"/>
          </a:xfrm>
          <a:prstGeom prst="rect">
            <a:avLst/>
          </a:prstGeom>
        </p:spPr>
      </p:pic>
      <p:pic>
        <p:nvPicPr>
          <p:cNvPr id="5" name="Picture 4" descr="A cat made out of blocks&#10;&#10;Description automatically generated">
            <a:extLst>
              <a:ext uri="{FF2B5EF4-FFF2-40B4-BE49-F238E27FC236}">
                <a16:creationId xmlns:a16="http://schemas.microsoft.com/office/drawing/2014/main" id="{20EB1027-F9FC-CE90-04AD-7EFF5ACEC0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7948" y="4243043"/>
            <a:ext cx="2181120" cy="218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80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0E01479-1D04-D8BE-44F5-1B0CD632EE19}"/>
              </a:ext>
            </a:extLst>
          </p:cNvPr>
          <p:cNvSpPr/>
          <p:nvPr/>
        </p:nvSpPr>
        <p:spPr>
          <a:xfrm>
            <a:off x="1" y="0"/>
            <a:ext cx="4250724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265904" dist="51571" dir="21540000" algn="r" rotWithShape="0">
              <a:schemeClr val="bg1">
                <a:lumMod val="65000"/>
                <a:alpha val="51164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4DE354-96EF-3A62-8D1D-7205F3BE11E3}"/>
              </a:ext>
            </a:extLst>
          </p:cNvPr>
          <p:cNvSpPr txBox="1"/>
          <p:nvPr/>
        </p:nvSpPr>
        <p:spPr>
          <a:xfrm>
            <a:off x="4821470" y="599011"/>
            <a:ext cx="54981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5400" b="1" cap="all" dirty="0">
                <a:solidFill>
                  <a:prstClr val="black">
                    <a:lumMod val="65000"/>
                    <a:lumOff val="35000"/>
                  </a:prstClr>
                </a:solidFill>
                <a:latin typeface="Oswald Light" pitchFamily="2" charset="0"/>
              </a:rPr>
              <a:t>1-Word story​</a:t>
            </a:r>
          </a:p>
        </p:txBody>
      </p:sp>
      <p:pic>
        <p:nvPicPr>
          <p:cNvPr id="7" name="Picture 6" descr="A yellow triangle with black background&#10;&#10;Description automatically generated">
            <a:extLst>
              <a:ext uri="{FF2B5EF4-FFF2-40B4-BE49-F238E27FC236}">
                <a16:creationId xmlns:a16="http://schemas.microsoft.com/office/drawing/2014/main" id="{D74BE521-4ED4-B518-0A57-36E689C4C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0044369" y="4391321"/>
            <a:ext cx="3385142" cy="3385142"/>
          </a:xfrm>
          <a:prstGeom prst="rect">
            <a:avLst/>
          </a:prstGeom>
        </p:spPr>
      </p:pic>
      <p:pic>
        <p:nvPicPr>
          <p:cNvPr id="19" name="Picture 18" descr="A cartoon robot reading a book&#10;&#10;Description automatically generated">
            <a:extLst>
              <a:ext uri="{FF2B5EF4-FFF2-40B4-BE49-F238E27FC236}">
                <a16:creationId xmlns:a16="http://schemas.microsoft.com/office/drawing/2014/main" id="{D051DF2C-CE9F-A19C-C176-85007EE3B0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233" y="3229080"/>
            <a:ext cx="4250724" cy="4250724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AA627F2-8FF7-AA8E-7A75-3D761D96FA43}"/>
              </a:ext>
            </a:extLst>
          </p:cNvPr>
          <p:cNvCxnSpPr>
            <a:cxnSpLocks/>
          </p:cNvCxnSpPr>
          <p:nvPr/>
        </p:nvCxnSpPr>
        <p:spPr>
          <a:xfrm>
            <a:off x="4821470" y="1620319"/>
            <a:ext cx="683038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7343578-6C36-AC51-509F-F22541A336FF}"/>
              </a:ext>
            </a:extLst>
          </p:cNvPr>
          <p:cNvSpPr txBox="1"/>
          <p:nvPr/>
        </p:nvSpPr>
        <p:spPr>
          <a:xfrm>
            <a:off x="4821470" y="1719580"/>
            <a:ext cx="5953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817E7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Human: Tell me a story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0A7AA9-F3FD-9E6F-357C-045EACFDBF21}"/>
              </a:ext>
            </a:extLst>
          </p:cNvPr>
          <p:cNvSpPr txBox="1"/>
          <p:nvPr/>
        </p:nvSpPr>
        <p:spPr>
          <a:xfrm>
            <a:off x="4821470" y="2379133"/>
            <a:ext cx="5953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“_____”​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397EFF-A231-39AB-790D-239555D8AE64}"/>
              </a:ext>
            </a:extLst>
          </p:cNvPr>
          <p:cNvSpPr txBox="1"/>
          <p:nvPr/>
        </p:nvSpPr>
        <p:spPr>
          <a:xfrm>
            <a:off x="8839200" y="1805284"/>
            <a:ext cx="3035357" cy="1077218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32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Light" pitchFamily="2" charset="0"/>
              </a:rPr>
              <a:t>What’s the </a:t>
            </a:r>
          </a:p>
          <a:p>
            <a:pPr lvl="0" algn="ctr">
              <a:defRPr/>
            </a:pPr>
            <a:r>
              <a:rPr lang="en-GB" sz="32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Light" pitchFamily="2" charset="0"/>
              </a:rPr>
              <a:t>next word?</a:t>
            </a:r>
          </a:p>
        </p:txBody>
      </p:sp>
    </p:spTree>
    <p:extLst>
      <p:ext uri="{BB962C8B-B14F-4D97-AF65-F5344CB8AC3E}">
        <p14:creationId xmlns:p14="http://schemas.microsoft.com/office/powerpoint/2010/main" val="235316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0E01479-1D04-D8BE-44F5-1B0CD632EE19}"/>
              </a:ext>
            </a:extLst>
          </p:cNvPr>
          <p:cNvSpPr/>
          <p:nvPr/>
        </p:nvSpPr>
        <p:spPr>
          <a:xfrm>
            <a:off x="1" y="0"/>
            <a:ext cx="4250724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265904" dist="51571" dir="21540000" algn="r" rotWithShape="0">
              <a:schemeClr val="bg1">
                <a:lumMod val="65000"/>
                <a:alpha val="51164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4DE354-96EF-3A62-8D1D-7205F3BE11E3}"/>
              </a:ext>
            </a:extLst>
          </p:cNvPr>
          <p:cNvSpPr txBox="1"/>
          <p:nvPr/>
        </p:nvSpPr>
        <p:spPr>
          <a:xfrm>
            <a:off x="4821470" y="599011"/>
            <a:ext cx="54981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5400" b="1" cap="all" dirty="0">
                <a:solidFill>
                  <a:prstClr val="black">
                    <a:lumMod val="65000"/>
                    <a:lumOff val="35000"/>
                  </a:prstClr>
                </a:solidFill>
                <a:latin typeface="Oswald Light" pitchFamily="2" charset="0"/>
              </a:rPr>
              <a:t>1-Word story​</a:t>
            </a:r>
          </a:p>
        </p:txBody>
      </p:sp>
      <p:pic>
        <p:nvPicPr>
          <p:cNvPr id="7" name="Picture 6" descr="A yellow triangle with black background&#10;&#10;Description automatically generated">
            <a:extLst>
              <a:ext uri="{FF2B5EF4-FFF2-40B4-BE49-F238E27FC236}">
                <a16:creationId xmlns:a16="http://schemas.microsoft.com/office/drawing/2014/main" id="{D74BE521-4ED4-B518-0A57-36E689C4C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0044369" y="4391321"/>
            <a:ext cx="3385142" cy="3385142"/>
          </a:xfrm>
          <a:prstGeom prst="rect">
            <a:avLst/>
          </a:prstGeom>
        </p:spPr>
      </p:pic>
      <p:pic>
        <p:nvPicPr>
          <p:cNvPr id="19" name="Picture 18" descr="A cartoon robot reading a book&#10;&#10;Description automatically generated">
            <a:extLst>
              <a:ext uri="{FF2B5EF4-FFF2-40B4-BE49-F238E27FC236}">
                <a16:creationId xmlns:a16="http://schemas.microsoft.com/office/drawing/2014/main" id="{D051DF2C-CE9F-A19C-C176-85007EE3B0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233" y="3229080"/>
            <a:ext cx="4250724" cy="4250724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AA627F2-8FF7-AA8E-7A75-3D761D96FA43}"/>
              </a:ext>
            </a:extLst>
          </p:cNvPr>
          <p:cNvCxnSpPr>
            <a:cxnSpLocks/>
          </p:cNvCxnSpPr>
          <p:nvPr/>
        </p:nvCxnSpPr>
        <p:spPr>
          <a:xfrm>
            <a:off x="4821470" y="1620319"/>
            <a:ext cx="683038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7343578-6C36-AC51-509F-F22541A336FF}"/>
              </a:ext>
            </a:extLst>
          </p:cNvPr>
          <p:cNvSpPr txBox="1"/>
          <p:nvPr/>
        </p:nvSpPr>
        <p:spPr>
          <a:xfrm>
            <a:off x="4821470" y="1719580"/>
            <a:ext cx="5953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817E7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Human: Tell me a story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0A7AA9-F3FD-9E6F-357C-045EACFDBF21}"/>
              </a:ext>
            </a:extLst>
          </p:cNvPr>
          <p:cNvSpPr txBox="1"/>
          <p:nvPr/>
        </p:nvSpPr>
        <p:spPr>
          <a:xfrm>
            <a:off x="4821470" y="2379133"/>
            <a:ext cx="5953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“Once”​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397EFF-A231-39AB-790D-239555D8AE64}"/>
              </a:ext>
            </a:extLst>
          </p:cNvPr>
          <p:cNvSpPr txBox="1"/>
          <p:nvPr/>
        </p:nvSpPr>
        <p:spPr>
          <a:xfrm>
            <a:off x="8839200" y="1805284"/>
            <a:ext cx="3035357" cy="1077218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32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Light" pitchFamily="2" charset="0"/>
              </a:rPr>
              <a:t>What’s the </a:t>
            </a:r>
          </a:p>
          <a:p>
            <a:pPr lvl="0" algn="ctr">
              <a:defRPr/>
            </a:pPr>
            <a:r>
              <a:rPr lang="en-GB" sz="32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Light" pitchFamily="2" charset="0"/>
              </a:rPr>
              <a:t>next word?</a:t>
            </a:r>
          </a:p>
        </p:txBody>
      </p:sp>
    </p:spTree>
    <p:extLst>
      <p:ext uri="{BB962C8B-B14F-4D97-AF65-F5344CB8AC3E}">
        <p14:creationId xmlns:p14="http://schemas.microsoft.com/office/powerpoint/2010/main" val="225047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9519</TotalTime>
  <Words>1001</Words>
  <Application>Microsoft Macintosh PowerPoint</Application>
  <PresentationFormat>Widescreen</PresentationFormat>
  <Paragraphs>209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Roboto Medium</vt:lpstr>
      <vt:lpstr>Oswald Light</vt:lpstr>
      <vt:lpstr>Times</vt:lpstr>
      <vt:lpstr>Oswald</vt:lpstr>
      <vt:lpstr>Calibri Light</vt:lpstr>
      <vt:lpstr>Arial</vt:lpstr>
      <vt:lpstr>Mercury SSm A</vt:lpstr>
      <vt:lpstr>Oswald SemiBold</vt:lpstr>
      <vt:lpstr>Roboto</vt:lpstr>
      <vt:lpstr>Roboto Black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Improving Customer Interviews with AI</dc:title>
  <dc:creator>Justin Wilcox</dc:creator>
  <cp:lastModifiedBy>Microsoft Office User</cp:lastModifiedBy>
  <cp:revision>57</cp:revision>
  <dcterms:created xsi:type="dcterms:W3CDTF">2023-04-25T16:39:04Z</dcterms:created>
  <dcterms:modified xsi:type="dcterms:W3CDTF">2024-05-09T22:21:12Z</dcterms:modified>
</cp:coreProperties>
</file>