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3" r:id="rId2"/>
  </p:sldMasterIdLst>
  <p:notesMasterIdLst>
    <p:notesMasterId r:id="rId31"/>
  </p:notesMasterIdLst>
  <p:sldIdLst>
    <p:sldId id="2318" r:id="rId3"/>
    <p:sldId id="1987" r:id="rId4"/>
    <p:sldId id="2465" r:id="rId5"/>
    <p:sldId id="2456" r:id="rId6"/>
    <p:sldId id="2457" r:id="rId7"/>
    <p:sldId id="2462" r:id="rId8"/>
    <p:sldId id="2412" r:id="rId9"/>
    <p:sldId id="2413" r:id="rId10"/>
    <p:sldId id="2414" r:id="rId11"/>
    <p:sldId id="2467" r:id="rId12"/>
    <p:sldId id="2416" r:id="rId13"/>
    <p:sldId id="2420" r:id="rId14"/>
    <p:sldId id="2425" r:id="rId15"/>
    <p:sldId id="2431" r:id="rId16"/>
    <p:sldId id="2435" r:id="rId17"/>
    <p:sldId id="2441" r:id="rId18"/>
    <p:sldId id="2464" r:id="rId19"/>
    <p:sldId id="2246" r:id="rId20"/>
    <p:sldId id="2396" r:id="rId21"/>
    <p:sldId id="2400" r:id="rId22"/>
    <p:sldId id="2403" r:id="rId23"/>
    <p:sldId id="2404" r:id="rId24"/>
    <p:sldId id="2407" r:id="rId25"/>
    <p:sldId id="2410" r:id="rId26"/>
    <p:sldId id="2395" r:id="rId27"/>
    <p:sldId id="2357" r:id="rId28"/>
    <p:sldId id="2358" r:id="rId29"/>
    <p:sldId id="2375" r:id="rId30"/>
  </p:sldIdLst>
  <p:sldSz cx="12192000" cy="6858000"/>
  <p:notesSz cx="6858000" cy="9144000"/>
  <p:embeddedFontLst>
    <p:embeddedFont>
      <p:font typeface="Architects Daughter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Oswald" pitchFamily="2" charset="77"/>
      <p:regular r:id="rId39"/>
      <p:bold r:id="rId40"/>
    </p:embeddedFont>
    <p:embeddedFont>
      <p:font typeface="Oswald Light" pitchFamily="2" charset="77"/>
      <p:regular r:id="rId41"/>
    </p:embeddedFont>
    <p:embeddedFont>
      <p:font typeface="Oswald SemiBold" pitchFamily="2" charset="77"/>
      <p:regular r:id="rId42"/>
      <p:bold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Black" panose="02000000000000000000" pitchFamily="2" charset="0"/>
      <p:bold r:id="rId48"/>
      <p:italic r:id="rId49"/>
      <p:boldItalic r:id="rId50"/>
    </p:embeddedFont>
    <p:embeddedFont>
      <p:font typeface="Roboto Medium" panose="02000000000000000000" pitchFamily="2" charset="0"/>
      <p:regular r:id="rId51"/>
      <p: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B3C"/>
    <a:srgbClr val="F2F2F2"/>
    <a:srgbClr val="E31B84"/>
    <a:srgbClr val="FAAB02"/>
    <a:srgbClr val="FFC000"/>
    <a:srgbClr val="595959"/>
    <a:srgbClr val="57FF00"/>
    <a:srgbClr val="DADCDC"/>
    <a:srgbClr val="585858"/>
    <a:srgbClr val="817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1" autoAdjust="0"/>
    <p:restoredTop sz="88844" autoAdjust="0"/>
  </p:normalViewPr>
  <p:slideViewPr>
    <p:cSldViewPr snapToGrid="0">
      <p:cViewPr varScale="1">
        <p:scale>
          <a:sx n="93" d="100"/>
          <a:sy n="93" d="100"/>
        </p:scale>
        <p:origin x="224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2A11-72B3-174E-812E-DB995333F744}" type="datetimeFigureOut"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705C-C24F-D340-B877-BB2BBEB572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0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D705C-C24F-D340-B877-BB2BBEB57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55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5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3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02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21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7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59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1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6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47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0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6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90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6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48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62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8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3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6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D705C-C24F-D340-B877-BB2BBEB57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9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A12-C4A7-47AA-8763-104DFCC3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EF03-61AA-CCF1-31C7-E1E92C08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3082-0A9A-DFD1-A49A-C33FC0F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6CCE-4856-35BB-676C-1CFE0AF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50C6-8213-0D73-F8EF-D0C9AC0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8F5-6B23-3202-D951-70DF834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85B64-C880-E1FC-BC34-0F27AC73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F954-5388-11E6-D220-5E7E372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49EC-2ECC-CD7C-9149-BF6D020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A8CC-855F-4E14-C48F-102A462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9D496-0283-59E0-C40F-25F3A51A4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F4124-2D48-2ACC-9733-CD741A126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AACD-E0E8-E86F-353E-369EE018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08C1-CB19-767A-F8B1-0608B89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933D-7AC8-45FD-988C-C63EE78B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407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691-1A1F-997D-62E9-4FBAC52D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D0C99-C6D6-AEFA-C00B-BA91D0AE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5E00-6A33-6B3E-9A14-C5110FB4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4EB3-76AF-AC43-DF47-39E434E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FD9C-D7C1-9902-E167-7003D33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6D7B-8BDB-0F03-1D65-5608980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28D0-A5EA-D711-5564-A8425F78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87C7-116E-0B94-263B-1D7951A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FEB-2C29-F467-E078-807D21D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3EE8-9B6E-BFEC-9FDF-8D8CE2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36E2-74FB-0B67-BCEF-D4C65CE5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6D4E-88D7-58B9-C1F1-1D6BBF3E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F857-E382-720E-4656-8580C4F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6ECA-ABCD-DCFA-DF7F-E951042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BFCC-2C7D-C13A-4C1A-DAB2B4B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5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13-CB4A-5ECE-94E5-B5DA5AA8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9AB-0A09-729D-21CD-F957E707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02CF-26CA-6EEC-23E2-BCC36AA9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6338-4693-A8FE-AFA8-C525767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76C3-23DD-3256-E622-C6A40BB3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35FB-AE1C-7DC5-014C-E872F6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9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EB2-5075-E5FA-95B2-A0D9D2D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3D29-1784-BBDD-26FE-2BD29201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43AA-10BA-029B-E4B6-181C745DB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7E1F2-105B-0AF0-6689-D6736E46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1482-7BAC-8DE9-133F-CE7F414F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8491-F5BB-67A6-3176-779FC0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C32F-9684-54F1-A0EA-E2E909CB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3266D-2E69-4279-0994-5BBAEDEF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1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7B30-4707-3147-4918-90E2028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18DBF-1A72-5A48-A95C-3315D6F5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8F1-2F44-7C2D-4AC1-3BEF735A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8287-8317-C683-08B0-4526728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7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21E8-2F79-6A84-7D65-5EBBA85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5BEC3-7DF8-D4AE-D234-5AEDC03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7451-702C-756D-628C-E0A0EBB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7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6DA-7F95-17B0-A783-55D81EE0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F3C-87D6-B601-E61F-44A720C4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A5F9-B64B-38E8-56ED-B9A30EAF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65C5-2E30-7724-7BFA-021D20C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568C-2AF8-3DAE-1CC7-C8F3B3A3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255-E0F2-5EF3-44AE-234E086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6398-99D4-9FE8-19D5-824388AB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AB4B-923F-5CB6-9F9C-BCBEC32C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6AC8-120B-FFFE-298A-04E79D9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E249-FE1B-1F0A-38CC-BDA3A3B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EE18-08EA-8561-2B20-1E07304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56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EA6-5FEF-56D5-EC27-15ABFD96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F2432-92C7-B8F6-3E21-C1AB6E34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6D99-9918-F7B6-A48B-3B6C4997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644A-27DD-274A-1ADD-019B97A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0D3-B99C-0643-50B9-3EBAE2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A77F-1CC2-06BF-F480-1A5DDD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9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33FD-CC64-8FF6-C2B3-17AAD444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A1742-E357-D555-90F8-5E3A45CE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2EA7-6A79-3C1A-5842-6EE9A6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3349-FD72-D398-8B0D-C0B824E3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70EA-1DFE-480F-B7CF-CB780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37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E6511-D43A-B81D-9C20-8D7404A4C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64C1E-9EDD-FF11-C726-4EA0C45B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9508-C6EA-222E-E633-0EE08A3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61BE-2292-9DEB-DD27-C404200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30C1-8A00-3B18-2B0A-C8CFE45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DDD-D66B-B825-DB1B-E398125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A4D5-DAB5-CD15-635A-873EE8EF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A8D9-A6A6-26C9-4DBE-8FB63DF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2F65-FD1B-6EA1-F9A6-9844DBF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9C16-780C-41CC-06B3-C858246F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67B4-81CB-C96C-3921-8486F993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AB7F-A065-84FF-4ED5-A939E035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892B-13A0-04DF-9C3C-04B1B541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13BE-B809-FD91-9408-E43B724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29CE9-62C1-497E-1B04-6CBBDBD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A50E-7F96-A8E7-B948-595C5D9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61D7-8DD3-28A6-7716-BFE5A64C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5A96-7797-E7CA-F643-D52F735F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9E7A8-E99E-3DDB-B4DA-5BE5C765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AAD76-BEFC-5C2D-8564-6CCD8926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4D448-3C5D-B169-B135-6C0EB7F7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D9AAC-61D8-9566-1737-E940912D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7AF0C-72E4-C4BE-77F1-27C4265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0F3ED-7BB3-A40B-2056-8ACB20F7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3B1-66E3-8D62-1776-7648C4BE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60D56-D092-4388-56E7-61BE5866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8F1E-2608-304A-CF00-03C5F10D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3224-7841-8BB1-29EC-A22D28CD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17010-D142-6D90-3BF3-72A308A9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30C92-E01A-AD86-131D-BE052406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33B5-0289-1B40-70CF-0D398BCC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6310-E839-7D6E-732B-300BF6C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28B3-C512-AEF1-E06C-9446FE6E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F521-5D9A-E7F3-870C-9B148A85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69F0-DB41-0EBA-CF67-E7724660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7623-E6F9-F103-8139-7FFC5CE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F7E3-1358-3B81-5330-3A1C598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EE07-CCBD-6797-D82F-1213AF1A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C4002-BA8A-CBE2-3933-A98515BE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4F68-7649-FAA9-9FD2-4F5793A5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DC181-8AB4-B1CD-CB08-2A864361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6270-2AA4-074F-D0E3-6DA9ADB7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137A-4F7A-7669-DA39-E5A90FB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94B0F-404A-D35D-E46D-E804119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DD91-F838-BADE-46E6-DA4B20A3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25EF-8A8A-60D0-2A54-1C7E6E0A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7186-D375-445B-AA32-707CBAE230B1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4C03-FAE3-B160-1C15-3D902921D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7C38-CCD8-D524-A441-97B627EF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129CD-6242-2152-22E7-C0F2CCE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7D1-352E-5016-F247-F958B86C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D84B-036D-DB96-0C08-7526215E5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28B-053C-8740-9FFF-1C873AF96286}" type="datetimeFigureOut"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C95B-BE54-FA2C-6349-41721F8AD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A584-29AF-0494-BE43-B2FC47E4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8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ommercial.allianz.com/news-and-insights/expert-risk-articles/how-aviation-safety-has-improved.html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ommercial.allianz.com/news-and-insights/expert-risk-articles/how-aviation-safety-has-improved.html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84" y="-74473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lowchart: Manual Input 2">
            <a:extLst>
              <a:ext uri="{FF2B5EF4-FFF2-40B4-BE49-F238E27FC236}">
                <a16:creationId xmlns:a16="http://schemas.microsoft.com/office/drawing/2014/main" id="{EC913D5E-3449-E07F-0AF2-54F63FE5582A}"/>
              </a:ext>
            </a:extLst>
          </p:cNvPr>
          <p:cNvSpPr/>
          <p:nvPr/>
        </p:nvSpPr>
        <p:spPr>
          <a:xfrm rot="16200000">
            <a:off x="5085305" y="-198345"/>
            <a:ext cx="6910808" cy="73074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22000">
                <a:schemeClr val="bg1"/>
              </a:gs>
              <a:gs pos="48000">
                <a:srgbClr val="E9EAEA"/>
              </a:gs>
              <a:gs pos="74000">
                <a:srgbClr val="DADCDC"/>
              </a:gs>
              <a:gs pos="9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F2024-EFB4-EBBD-C3AD-0837CFE19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234" y="771652"/>
            <a:ext cx="8277725" cy="5284800"/>
          </a:xfrm>
          <a:prstGeom prst="rect">
            <a:avLst/>
          </a:prstGeom>
        </p:spPr>
      </p:pic>
      <p:pic>
        <p:nvPicPr>
          <p:cNvPr id="5" name="Picture 4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60072BF5-235D-582A-ECF1-E48FEAB97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60" y="1155842"/>
            <a:ext cx="2828365" cy="2828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1533A-5089-A4DB-2645-0E1D57609C23}"/>
              </a:ext>
            </a:extLst>
          </p:cNvPr>
          <p:cNvSpPr txBox="1"/>
          <p:nvPr/>
        </p:nvSpPr>
        <p:spPr>
          <a:xfrm>
            <a:off x="554913" y="3984207"/>
            <a:ext cx="387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8A763-A305-F9E9-F40E-193784B19AA8}"/>
              </a:ext>
            </a:extLst>
          </p:cNvPr>
          <p:cNvSpPr txBox="1"/>
          <p:nvPr/>
        </p:nvSpPr>
        <p:spPr>
          <a:xfrm>
            <a:off x="811142" y="4573399"/>
            <a:ext cx="1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BBBF8-E52D-1350-DBAD-7407C17447BA}"/>
              </a:ext>
            </a:extLst>
          </p:cNvPr>
          <p:cNvSpPr txBox="1"/>
          <p:nvPr/>
        </p:nvSpPr>
        <p:spPr>
          <a:xfrm>
            <a:off x="2205317" y="4573399"/>
            <a:ext cx="205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</p:spTree>
    <p:extLst>
      <p:ext uri="{BB962C8B-B14F-4D97-AF65-F5344CB8AC3E}">
        <p14:creationId xmlns:p14="http://schemas.microsoft.com/office/powerpoint/2010/main" val="26158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lipboard&#10;&#10;Description automatically generated">
            <a:extLst>
              <a:ext uri="{FF2B5EF4-FFF2-40B4-BE49-F238E27FC236}">
                <a16:creationId xmlns:a16="http://schemas.microsoft.com/office/drawing/2014/main" id="{0FA753C1-CF37-3268-AED6-67F1FDA8A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36273"/>
            <a:ext cx="4121727" cy="412172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08FFAB2-0FB2-90BD-5EFA-A574764079D9}"/>
              </a:ext>
            </a:extLst>
          </p:cNvPr>
          <p:cNvSpPr/>
          <p:nvPr/>
        </p:nvSpPr>
        <p:spPr>
          <a:xfrm>
            <a:off x="8750022" y="1914523"/>
            <a:ext cx="2264025" cy="1504951"/>
          </a:xfrm>
          <a:prstGeom prst="wedgeRoundRectCallout">
            <a:avLst>
              <a:gd name="adj1" fmla="val -41373"/>
              <a:gd name="adj2" fmla="val 79333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I wanted this to feel like school.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AF885CF-FDB1-6C49-A274-E3F8B1B679C2}"/>
              </a:ext>
            </a:extLst>
          </p:cNvPr>
          <p:cNvSpPr/>
          <p:nvPr/>
        </p:nvSpPr>
        <p:spPr>
          <a:xfrm>
            <a:off x="3103794" y="4968586"/>
            <a:ext cx="1467703" cy="1034759"/>
          </a:xfrm>
          <a:prstGeom prst="wedgeRoundRectCallout">
            <a:avLst>
              <a:gd name="adj1" fmla="val 33328"/>
              <a:gd name="adj2" fmla="val 106558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Why?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B33E8A6-F91B-FE9B-F01C-0AC83DC4FC3F}"/>
              </a:ext>
            </a:extLst>
          </p:cNvPr>
          <p:cNvSpPr/>
          <p:nvPr/>
        </p:nvSpPr>
        <p:spPr>
          <a:xfrm>
            <a:off x="5200649" y="1914524"/>
            <a:ext cx="2167395" cy="1438275"/>
          </a:xfrm>
          <a:prstGeom prst="wedgeRoundRectCallout">
            <a:avLst>
              <a:gd name="adj1" fmla="val 43684"/>
              <a:gd name="adj2" fmla="val 86251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I wanted this to feel familiar…</a:t>
            </a:r>
          </a:p>
        </p:txBody>
      </p:sp>
    </p:spTree>
    <p:extLst>
      <p:ext uri="{BB962C8B-B14F-4D97-AF65-F5344CB8AC3E}">
        <p14:creationId xmlns:p14="http://schemas.microsoft.com/office/powerpoint/2010/main" val="31416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 animBg="1"/>
      <p:bldP spid="3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Without a feedback loop…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0CF83-B7B3-1990-CD0D-73D93D99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70" y="1938279"/>
            <a:ext cx="3014807" cy="388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AABD6-720C-E59D-F841-D8F3E102A2EE}"/>
              </a:ext>
            </a:extLst>
          </p:cNvPr>
          <p:cNvSpPr txBox="1"/>
          <p:nvPr/>
        </p:nvSpPr>
        <p:spPr>
          <a:xfrm>
            <a:off x="8236662" y="1871580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Started playing 5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grade in Ohio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95E4-E3F0-C77A-A863-C8F7EA871BC2}"/>
              </a:ext>
            </a:extLst>
          </p:cNvPr>
          <p:cNvSpPr txBox="1"/>
          <p:nvPr/>
        </p:nvSpPr>
        <p:spPr>
          <a:xfrm>
            <a:off x="8236662" y="3093849"/>
            <a:ext cx="3640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Professional basketball player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887F0-94F3-E725-D08B-4448C96FB8C3}"/>
              </a:ext>
            </a:extLst>
          </p:cNvPr>
          <p:cNvSpPr txBox="1"/>
          <p:nvPr/>
        </p:nvSpPr>
        <p:spPr>
          <a:xfrm>
            <a:off x="8236662" y="4898888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One of the best of all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836E7-4740-4B26-BDB5-A529D546C7B6}"/>
              </a:ext>
            </a:extLst>
          </p:cNvPr>
          <p:cNvSpPr txBox="1"/>
          <p:nvPr/>
        </p:nvSpPr>
        <p:spPr>
          <a:xfrm>
            <a:off x="4821470" y="6026838"/>
            <a:ext cx="76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…Engagement declines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FA0C81-685B-615D-F561-51D79028A5D0}"/>
              </a:ext>
            </a:extLst>
          </p:cNvPr>
          <p:cNvCxnSpPr>
            <a:cxnSpLocks/>
          </p:cNvCxnSpPr>
          <p:nvPr/>
        </p:nvCxnSpPr>
        <p:spPr>
          <a:xfrm>
            <a:off x="8638926" y="1906925"/>
            <a:ext cx="3057236" cy="10105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ADD65-0353-0307-A4D5-254E90A4E933}"/>
              </a:ext>
            </a:extLst>
          </p:cNvPr>
          <p:cNvCxnSpPr>
            <a:cxnSpLocks/>
          </p:cNvCxnSpPr>
          <p:nvPr/>
        </p:nvCxnSpPr>
        <p:spPr>
          <a:xfrm flipV="1">
            <a:off x="8648536" y="1938279"/>
            <a:ext cx="2924628" cy="9298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30E449-1D97-2E5F-D115-F83F8E980F92}"/>
              </a:ext>
            </a:extLst>
          </p:cNvPr>
          <p:cNvCxnSpPr>
            <a:cxnSpLocks/>
          </p:cNvCxnSpPr>
          <p:nvPr/>
        </p:nvCxnSpPr>
        <p:spPr>
          <a:xfrm>
            <a:off x="8594618" y="3429000"/>
            <a:ext cx="3057236" cy="10105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38174A-454D-2FB3-A70B-F78719F57EC1}"/>
              </a:ext>
            </a:extLst>
          </p:cNvPr>
          <p:cNvCxnSpPr>
            <a:cxnSpLocks/>
          </p:cNvCxnSpPr>
          <p:nvPr/>
        </p:nvCxnSpPr>
        <p:spPr>
          <a:xfrm flipV="1">
            <a:off x="8604228" y="3460354"/>
            <a:ext cx="2924628" cy="9298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02192A-80B0-E1BA-4D92-1A78FD3072F8}"/>
              </a:ext>
            </a:extLst>
          </p:cNvPr>
          <p:cNvCxnSpPr>
            <a:cxnSpLocks/>
          </p:cNvCxnSpPr>
          <p:nvPr/>
        </p:nvCxnSpPr>
        <p:spPr>
          <a:xfrm>
            <a:off x="8550310" y="4951075"/>
            <a:ext cx="3057236" cy="10105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C13FE4-AE1C-FBB2-D4E3-C273739EC2C0}"/>
              </a:ext>
            </a:extLst>
          </p:cNvPr>
          <p:cNvCxnSpPr>
            <a:cxnSpLocks/>
          </p:cNvCxnSpPr>
          <p:nvPr/>
        </p:nvCxnSpPr>
        <p:spPr>
          <a:xfrm flipV="1">
            <a:off x="8559920" y="4982429"/>
            <a:ext cx="2924628" cy="9298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build="p" bldLvl="3"/>
      <p:bldP spid="7" grpId="0" build="p" bldLvl="3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Without a feedback loop…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AABD6-720C-E59D-F841-D8F3E102A2EE}"/>
              </a:ext>
            </a:extLst>
          </p:cNvPr>
          <p:cNvSpPr txBox="1"/>
          <p:nvPr/>
        </p:nvSpPr>
        <p:spPr>
          <a:xfrm>
            <a:off x="8236662" y="1871580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Student submits low-quality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95E4-E3F0-C77A-A863-C8F7EA871BC2}"/>
              </a:ext>
            </a:extLst>
          </p:cNvPr>
          <p:cNvSpPr txBox="1"/>
          <p:nvPr/>
        </p:nvSpPr>
        <p:spPr>
          <a:xfrm>
            <a:off x="8236662" y="3177099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Get feedback a week later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887F0-94F3-E725-D08B-4448C96FB8C3}"/>
              </a:ext>
            </a:extLst>
          </p:cNvPr>
          <p:cNvSpPr txBox="1"/>
          <p:nvPr/>
        </p:nvSpPr>
        <p:spPr>
          <a:xfrm>
            <a:off x="8236662" y="4478596"/>
            <a:ext cx="364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Don’t iterate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836E7-4740-4B26-BDB5-A529D546C7B6}"/>
              </a:ext>
            </a:extLst>
          </p:cNvPr>
          <p:cNvSpPr txBox="1"/>
          <p:nvPr/>
        </p:nvSpPr>
        <p:spPr>
          <a:xfrm>
            <a:off x="4821470" y="6026838"/>
            <a:ext cx="763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Engagement declines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5742E-A48E-4C1D-CED9-FDCB273B4251}"/>
              </a:ext>
            </a:extLst>
          </p:cNvPr>
          <p:cNvSpPr txBox="1"/>
          <p:nvPr/>
        </p:nvSpPr>
        <p:spPr>
          <a:xfrm>
            <a:off x="8236662" y="5274659"/>
            <a:ext cx="364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Poor grade</a:t>
            </a:r>
          </a:p>
        </p:txBody>
      </p:sp>
      <p:pic>
        <p:nvPicPr>
          <p:cNvPr id="12" name="Picture 11" descr="A person sitting at a desk with a computer and stack of books&#10;&#10;Description automatically generated">
            <a:extLst>
              <a:ext uri="{FF2B5EF4-FFF2-40B4-BE49-F238E27FC236}">
                <a16:creationId xmlns:a16="http://schemas.microsoft.com/office/drawing/2014/main" id="{FDE450E2-166C-8AD6-15AC-807563C8F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96" y="2230502"/>
            <a:ext cx="3155469" cy="315546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C335D-375A-0EC6-28FA-697FB6BB7C3B}"/>
              </a:ext>
            </a:extLst>
          </p:cNvPr>
          <p:cNvSpPr txBox="1"/>
          <p:nvPr/>
        </p:nvSpPr>
        <p:spPr>
          <a:xfrm>
            <a:off x="4710545" y="1795461"/>
            <a:ext cx="3822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+mn-cs"/>
              </a:rPr>
              <a:t>AI help here?</a:t>
            </a:r>
          </a:p>
        </p:txBody>
      </p:sp>
    </p:spTree>
    <p:extLst>
      <p:ext uri="{BB962C8B-B14F-4D97-AF65-F5344CB8AC3E}">
        <p14:creationId xmlns:p14="http://schemas.microsoft.com/office/powerpoint/2010/main" val="28308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build="p" bldLvl="3"/>
      <p:bldP spid="7" grpId="0" build="p" bldLvl="3"/>
      <p:bldP spid="8" grpId="0"/>
      <p:bldP spid="8" grpId="1"/>
      <p:bldP spid="6" grpId="0" build="p" bldLvl="3"/>
      <p:bldP spid="1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Without a feedback loop…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AABD6-720C-E59D-F841-D8F3E102A2EE}"/>
              </a:ext>
            </a:extLst>
          </p:cNvPr>
          <p:cNvSpPr txBox="1"/>
          <p:nvPr/>
        </p:nvSpPr>
        <p:spPr>
          <a:xfrm>
            <a:off x="8236662" y="1871580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Student submits  low-quality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95E4-E3F0-C77A-A863-C8F7EA871BC2}"/>
              </a:ext>
            </a:extLst>
          </p:cNvPr>
          <p:cNvSpPr txBox="1"/>
          <p:nvPr/>
        </p:nvSpPr>
        <p:spPr>
          <a:xfrm>
            <a:off x="8236662" y="3177099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Get feedback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immediately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887F0-94F3-E725-D08B-4448C96FB8C3}"/>
              </a:ext>
            </a:extLst>
          </p:cNvPr>
          <p:cNvSpPr txBox="1"/>
          <p:nvPr/>
        </p:nvSpPr>
        <p:spPr>
          <a:xfrm>
            <a:off x="8236662" y="4478596"/>
            <a:ext cx="364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Iterate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836E7-4740-4B26-BDB5-A529D546C7B6}"/>
              </a:ext>
            </a:extLst>
          </p:cNvPr>
          <p:cNvSpPr txBox="1"/>
          <p:nvPr/>
        </p:nvSpPr>
        <p:spPr>
          <a:xfrm>
            <a:off x="4821470" y="6026838"/>
            <a:ext cx="763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Engagement 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increase?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5742E-A48E-4C1D-CED9-FDCB273B4251}"/>
              </a:ext>
            </a:extLst>
          </p:cNvPr>
          <p:cNvSpPr txBox="1"/>
          <p:nvPr/>
        </p:nvSpPr>
        <p:spPr>
          <a:xfrm>
            <a:off x="8236662" y="5274659"/>
            <a:ext cx="364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Improve grade</a:t>
            </a:r>
          </a:p>
        </p:txBody>
      </p:sp>
      <p:pic>
        <p:nvPicPr>
          <p:cNvPr id="12" name="Picture 11" descr="A person sitting at a desk with a computer and stack of books&#10;&#10;Description automatically generated">
            <a:extLst>
              <a:ext uri="{FF2B5EF4-FFF2-40B4-BE49-F238E27FC236}">
                <a16:creationId xmlns:a16="http://schemas.microsoft.com/office/drawing/2014/main" id="{FDE450E2-166C-8AD6-15AC-807563C8F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96" y="2230502"/>
            <a:ext cx="3155469" cy="315546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972BC3-D8FB-0FF2-A149-81E2137F0897}"/>
              </a:ext>
            </a:extLst>
          </p:cNvPr>
          <p:cNvSpPr/>
          <p:nvPr/>
        </p:nvSpPr>
        <p:spPr>
          <a:xfrm rot="666814">
            <a:off x="5680365" y="2355373"/>
            <a:ext cx="3442728" cy="2683967"/>
          </a:xfrm>
          <a:prstGeom prst="arc">
            <a:avLst>
              <a:gd name="adj1" fmla="val 16087174"/>
              <a:gd name="adj2" fmla="val 19886774"/>
            </a:avLst>
          </a:prstGeom>
          <a:ln w="38100">
            <a:solidFill>
              <a:srgbClr val="E31B3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862EA-E6AB-B62F-DCF9-2095F144857A}"/>
              </a:ext>
            </a:extLst>
          </p:cNvPr>
          <p:cNvSpPr txBox="1"/>
          <p:nvPr/>
        </p:nvSpPr>
        <p:spPr>
          <a:xfrm>
            <a:off x="4710545" y="1795461"/>
            <a:ext cx="3822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+mn-cs"/>
              </a:rPr>
              <a:t>AI help here?</a:t>
            </a:r>
          </a:p>
        </p:txBody>
      </p:sp>
    </p:spTree>
    <p:extLst>
      <p:ext uri="{BB962C8B-B14F-4D97-AF65-F5344CB8AC3E}">
        <p14:creationId xmlns:p14="http://schemas.microsoft.com/office/powerpoint/2010/main" val="354266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today</a:t>
            </a:r>
          </a:p>
        </p:txBody>
      </p:sp>
      <p:pic>
        <p:nvPicPr>
          <p:cNvPr id="10" name="Picture 9" descr="A person sitting at a desk with a computer and stack of books&#10;&#10;Description automatically generated">
            <a:extLst>
              <a:ext uri="{FF2B5EF4-FFF2-40B4-BE49-F238E27FC236}">
                <a16:creationId xmlns:a16="http://schemas.microsoft.com/office/drawing/2014/main" id="{E5BB5A6F-E2AE-33BE-E350-4F73DD984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41" y="2634176"/>
            <a:ext cx="3155469" cy="315546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67EBD3-4BC5-14E1-CA85-1B30342E74E0}"/>
              </a:ext>
            </a:extLst>
          </p:cNvPr>
          <p:cNvSpPr/>
          <p:nvPr/>
        </p:nvSpPr>
        <p:spPr>
          <a:xfrm>
            <a:off x="4146399" y="1700067"/>
            <a:ext cx="2051201" cy="1166031"/>
          </a:xfrm>
          <a:prstGeom prst="roundRect">
            <a:avLst/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Submit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206C610-10CE-E24F-878B-E3DB277D2D6E}"/>
              </a:ext>
            </a:extLst>
          </p:cNvPr>
          <p:cNvSpPr/>
          <p:nvPr/>
        </p:nvSpPr>
        <p:spPr>
          <a:xfrm rot="16200000">
            <a:off x="6860672" y="1783074"/>
            <a:ext cx="340900" cy="1166031"/>
          </a:xfrm>
          <a:prstGeom prst="downArrow">
            <a:avLst>
              <a:gd name="adj1" fmla="val 50000"/>
              <a:gd name="adj2" fmla="val 894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4857B9-EEF7-9487-407E-6C5A31CBF9FD}"/>
              </a:ext>
            </a:extLst>
          </p:cNvPr>
          <p:cNvSpPr/>
          <p:nvPr/>
        </p:nvSpPr>
        <p:spPr>
          <a:xfrm>
            <a:off x="7856656" y="1772295"/>
            <a:ext cx="2051201" cy="1166031"/>
          </a:xfrm>
          <a:prstGeom prst="roundRect">
            <a:avLst/>
          </a:prstGeom>
          <a:solidFill>
            <a:schemeClr val="tx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Grade</a:t>
            </a:r>
          </a:p>
        </p:txBody>
      </p:sp>
    </p:spTree>
    <p:extLst>
      <p:ext uri="{BB962C8B-B14F-4D97-AF65-F5344CB8AC3E}">
        <p14:creationId xmlns:p14="http://schemas.microsoft.com/office/powerpoint/2010/main" val="3032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Tomorrow</a:t>
            </a:r>
          </a:p>
        </p:txBody>
      </p:sp>
      <p:pic>
        <p:nvPicPr>
          <p:cNvPr id="10" name="Picture 9" descr="A person sitting at a desk with a computer and stack of books&#10;&#10;Description automatically generated">
            <a:extLst>
              <a:ext uri="{FF2B5EF4-FFF2-40B4-BE49-F238E27FC236}">
                <a16:creationId xmlns:a16="http://schemas.microsoft.com/office/drawing/2014/main" id="{E5BB5A6F-E2AE-33BE-E350-4F73DD984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41" y="2634176"/>
            <a:ext cx="3155469" cy="315546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67EBD3-4BC5-14E1-CA85-1B30342E74E0}"/>
              </a:ext>
            </a:extLst>
          </p:cNvPr>
          <p:cNvSpPr/>
          <p:nvPr/>
        </p:nvSpPr>
        <p:spPr>
          <a:xfrm>
            <a:off x="5845890" y="1700067"/>
            <a:ext cx="2051201" cy="1166031"/>
          </a:xfrm>
          <a:prstGeom prst="roundRect">
            <a:avLst/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Submit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003024-09AF-F04F-9E74-017533175B39}"/>
              </a:ext>
            </a:extLst>
          </p:cNvPr>
          <p:cNvSpPr/>
          <p:nvPr/>
        </p:nvSpPr>
        <p:spPr>
          <a:xfrm>
            <a:off x="8740031" y="3628894"/>
            <a:ext cx="2051200" cy="1166031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Immediate Feedback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C1120-E61F-F564-63BD-C120306EF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495" flipH="1">
            <a:off x="8111472" y="2396706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41D778-EA18-9857-C255-0E6B0A4300F5}"/>
              </a:ext>
            </a:extLst>
          </p:cNvPr>
          <p:cNvSpPr/>
          <p:nvPr/>
        </p:nvSpPr>
        <p:spPr>
          <a:xfrm>
            <a:off x="5790649" y="5500700"/>
            <a:ext cx="2358647" cy="11660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8D4E44-99E9-B79A-77CD-C43BEB66BE76}"/>
              </a:ext>
            </a:extLst>
          </p:cNvPr>
          <p:cNvSpPr/>
          <p:nvPr/>
        </p:nvSpPr>
        <p:spPr>
          <a:xfrm>
            <a:off x="2761673" y="3604318"/>
            <a:ext cx="2568827" cy="1166031"/>
          </a:xfrm>
          <a:prstGeom prst="roundRect">
            <a:avLst/>
          </a:prstGeom>
          <a:solidFill>
            <a:schemeClr val="tx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See Improvement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6E72B-41AF-C7EC-68CA-4B427BA94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82343" y="5219385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BAA9B7-2B54-8C9E-A224-EC6F9D93C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1755" flipH="1">
            <a:off x="4049593" y="5194559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64ED4-AC4A-B863-1EC7-AA82FABFF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446" flipH="1">
            <a:off x="4195847" y="2246658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206C610-10CE-E24F-878B-E3DB277D2D6E}"/>
              </a:ext>
            </a:extLst>
          </p:cNvPr>
          <p:cNvSpPr/>
          <p:nvPr/>
        </p:nvSpPr>
        <p:spPr>
          <a:xfrm rot="16200000">
            <a:off x="8682298" y="1819684"/>
            <a:ext cx="340900" cy="1166031"/>
          </a:xfrm>
          <a:prstGeom prst="downArrow">
            <a:avLst>
              <a:gd name="adj1" fmla="val 50000"/>
              <a:gd name="adj2" fmla="val 894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4857B9-EEF7-9487-407E-6C5A31CBF9FD}"/>
              </a:ext>
            </a:extLst>
          </p:cNvPr>
          <p:cNvSpPr/>
          <p:nvPr/>
        </p:nvSpPr>
        <p:spPr>
          <a:xfrm>
            <a:off x="9556147" y="1772295"/>
            <a:ext cx="2051201" cy="1166031"/>
          </a:xfrm>
          <a:prstGeom prst="roundRect">
            <a:avLst/>
          </a:prstGeom>
          <a:solidFill>
            <a:schemeClr val="tx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CEBA-5427-44D4-ADF2-AAF785279C99}"/>
              </a:ext>
            </a:extLst>
          </p:cNvPr>
          <p:cNvSpPr txBox="1"/>
          <p:nvPr/>
        </p:nvSpPr>
        <p:spPr>
          <a:xfrm>
            <a:off x="9288323" y="5556647"/>
            <a:ext cx="2672127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+mn-cs"/>
              </a:rPr>
              <a:t>Increases quality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6508DBD-4926-7805-CADA-BE0D05B707E3}"/>
              </a:ext>
            </a:extLst>
          </p:cNvPr>
          <p:cNvSpPr/>
          <p:nvPr/>
        </p:nvSpPr>
        <p:spPr>
          <a:xfrm rot="8691592">
            <a:off x="7160596" y="3698586"/>
            <a:ext cx="3652075" cy="2398192"/>
          </a:xfrm>
          <a:prstGeom prst="arc">
            <a:avLst>
              <a:gd name="adj1" fmla="val 17068894"/>
              <a:gd name="adj2" fmla="val 19886774"/>
            </a:avLst>
          </a:prstGeom>
          <a:ln w="38100">
            <a:solidFill>
              <a:srgbClr val="E31B3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F454B0-9AB9-9524-A7CD-36B287BCAA24}"/>
              </a:ext>
            </a:extLst>
          </p:cNvPr>
          <p:cNvSpPr txBox="1"/>
          <p:nvPr/>
        </p:nvSpPr>
        <p:spPr>
          <a:xfrm>
            <a:off x="231550" y="4916446"/>
            <a:ext cx="33767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+mn-cs"/>
              </a:rPr>
              <a:t>Increases engagement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5FC5F2A-5B7A-63A6-5B94-9B4B905E5497}"/>
              </a:ext>
            </a:extLst>
          </p:cNvPr>
          <p:cNvSpPr/>
          <p:nvPr/>
        </p:nvSpPr>
        <p:spPr>
          <a:xfrm rot="18376582">
            <a:off x="572992" y="4618446"/>
            <a:ext cx="3550941" cy="2043539"/>
          </a:xfrm>
          <a:prstGeom prst="arc">
            <a:avLst>
              <a:gd name="adj1" fmla="val 17068894"/>
              <a:gd name="adj2" fmla="val 19886774"/>
            </a:avLst>
          </a:prstGeom>
          <a:ln w="38100">
            <a:solidFill>
              <a:srgbClr val="E31B3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E70F4-4049-9276-9458-A19CAE2B2035}"/>
              </a:ext>
            </a:extLst>
          </p:cNvPr>
          <p:cNvSpPr txBox="1"/>
          <p:nvPr/>
        </p:nvSpPr>
        <p:spPr>
          <a:xfrm>
            <a:off x="8834202" y="2350146"/>
            <a:ext cx="305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+mn-cs"/>
              </a:rPr>
              <a:t>Pre-assessment</a:t>
            </a:r>
          </a:p>
        </p:txBody>
      </p:sp>
    </p:spTree>
    <p:extLst>
      <p:ext uri="{BB962C8B-B14F-4D97-AF65-F5344CB8AC3E}">
        <p14:creationId xmlns:p14="http://schemas.microsoft.com/office/powerpoint/2010/main" val="1026232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4" grpId="0" animBg="1"/>
      <p:bldP spid="15" grpId="0" animBg="1"/>
      <p:bldP spid="6" grpId="0" build="p" bldLvl="3"/>
      <p:bldP spid="17" grpId="0" animBg="1"/>
      <p:bldP spid="18" grpId="0" build="p" bldLvl="3"/>
      <p:bldP spid="19" grpId="0" animBg="1"/>
      <p:bldP spid="20" grpId="0" build="p" bldLvl="3"/>
      <p:bldP spid="20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Engagement loop</a:t>
            </a:r>
          </a:p>
        </p:txBody>
      </p:sp>
      <p:pic>
        <p:nvPicPr>
          <p:cNvPr id="10" name="Picture 9" descr="A person sitting at a desk with a computer and stack of books&#10;&#10;Description automatically generated">
            <a:extLst>
              <a:ext uri="{FF2B5EF4-FFF2-40B4-BE49-F238E27FC236}">
                <a16:creationId xmlns:a16="http://schemas.microsoft.com/office/drawing/2014/main" id="{E5BB5A6F-E2AE-33BE-E350-4F73DD984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41" y="2634176"/>
            <a:ext cx="3155469" cy="315546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67EBD3-4BC5-14E1-CA85-1B30342E74E0}"/>
              </a:ext>
            </a:extLst>
          </p:cNvPr>
          <p:cNvSpPr/>
          <p:nvPr/>
        </p:nvSpPr>
        <p:spPr>
          <a:xfrm>
            <a:off x="5845890" y="1700067"/>
            <a:ext cx="2051201" cy="1166031"/>
          </a:xfrm>
          <a:prstGeom prst="roundRect">
            <a:avLst/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Submit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003024-09AF-F04F-9E74-017533175B39}"/>
              </a:ext>
            </a:extLst>
          </p:cNvPr>
          <p:cNvSpPr/>
          <p:nvPr/>
        </p:nvSpPr>
        <p:spPr>
          <a:xfrm>
            <a:off x="8740031" y="3628894"/>
            <a:ext cx="2051200" cy="1166031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Immediate Feedback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C1120-E61F-F564-63BD-C120306EF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495" flipH="1">
            <a:off x="8111472" y="2396706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41D778-EA18-9857-C255-0E6B0A4300F5}"/>
              </a:ext>
            </a:extLst>
          </p:cNvPr>
          <p:cNvSpPr/>
          <p:nvPr/>
        </p:nvSpPr>
        <p:spPr>
          <a:xfrm>
            <a:off x="5790649" y="5500700"/>
            <a:ext cx="2358647" cy="11660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8D4E44-99E9-B79A-77CD-C43BEB66BE76}"/>
              </a:ext>
            </a:extLst>
          </p:cNvPr>
          <p:cNvSpPr/>
          <p:nvPr/>
        </p:nvSpPr>
        <p:spPr>
          <a:xfrm>
            <a:off x="2761673" y="3604318"/>
            <a:ext cx="2568827" cy="1166031"/>
          </a:xfrm>
          <a:prstGeom prst="roundRect">
            <a:avLst/>
          </a:prstGeom>
          <a:solidFill>
            <a:schemeClr val="tx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See Improvement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6E72B-41AF-C7EC-68CA-4B427BA94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82343" y="5219385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BAA9B7-2B54-8C9E-A224-EC6F9D93C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1755" flipH="1">
            <a:off x="4049593" y="5194559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64ED4-AC4A-B863-1EC7-AA82FABFF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446" flipH="1">
            <a:off x="4195847" y="2246658"/>
            <a:ext cx="1257118" cy="838079"/>
          </a:xfrm>
          <a:prstGeom prst="rect">
            <a:avLst/>
          </a:prstGeom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206C610-10CE-E24F-878B-E3DB277D2D6E}"/>
              </a:ext>
            </a:extLst>
          </p:cNvPr>
          <p:cNvSpPr/>
          <p:nvPr/>
        </p:nvSpPr>
        <p:spPr>
          <a:xfrm rot="16200000">
            <a:off x="8682298" y="1819684"/>
            <a:ext cx="340900" cy="1166031"/>
          </a:xfrm>
          <a:prstGeom prst="downArrow">
            <a:avLst>
              <a:gd name="adj1" fmla="val 50000"/>
              <a:gd name="adj2" fmla="val 894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4857B9-EEF7-9487-407E-6C5A31CBF9FD}"/>
              </a:ext>
            </a:extLst>
          </p:cNvPr>
          <p:cNvSpPr/>
          <p:nvPr/>
        </p:nvSpPr>
        <p:spPr>
          <a:xfrm>
            <a:off x="9556147" y="1772295"/>
            <a:ext cx="2051201" cy="1166031"/>
          </a:xfrm>
          <a:prstGeom prst="roundRect">
            <a:avLst/>
          </a:prstGeom>
          <a:solidFill>
            <a:schemeClr val="tx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CEBA-5427-44D4-ADF2-AAF785279C99}"/>
              </a:ext>
            </a:extLst>
          </p:cNvPr>
          <p:cNvSpPr txBox="1"/>
          <p:nvPr/>
        </p:nvSpPr>
        <p:spPr>
          <a:xfrm>
            <a:off x="9288323" y="5556647"/>
            <a:ext cx="2672127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+mn-cs"/>
              </a:rPr>
              <a:t>Increases quality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6508DBD-4926-7805-CADA-BE0D05B707E3}"/>
              </a:ext>
            </a:extLst>
          </p:cNvPr>
          <p:cNvSpPr/>
          <p:nvPr/>
        </p:nvSpPr>
        <p:spPr>
          <a:xfrm rot="8691592">
            <a:off x="7160596" y="3698586"/>
            <a:ext cx="3652075" cy="2398192"/>
          </a:xfrm>
          <a:prstGeom prst="arc">
            <a:avLst>
              <a:gd name="adj1" fmla="val 17068894"/>
              <a:gd name="adj2" fmla="val 19886774"/>
            </a:avLst>
          </a:prstGeom>
          <a:ln w="38100">
            <a:solidFill>
              <a:srgbClr val="E31B3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F454B0-9AB9-9524-A7CD-36B287BCAA24}"/>
              </a:ext>
            </a:extLst>
          </p:cNvPr>
          <p:cNvSpPr txBox="1"/>
          <p:nvPr/>
        </p:nvSpPr>
        <p:spPr>
          <a:xfrm>
            <a:off x="231550" y="4916446"/>
            <a:ext cx="33767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31B3C"/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+mn-cs"/>
              </a:rPr>
              <a:t>Increases engagement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5FC5F2A-5B7A-63A6-5B94-9B4B905E5497}"/>
              </a:ext>
            </a:extLst>
          </p:cNvPr>
          <p:cNvSpPr/>
          <p:nvPr/>
        </p:nvSpPr>
        <p:spPr>
          <a:xfrm rot="18376582">
            <a:off x="572992" y="4618446"/>
            <a:ext cx="3550941" cy="2043539"/>
          </a:xfrm>
          <a:prstGeom prst="arc">
            <a:avLst>
              <a:gd name="adj1" fmla="val 17068894"/>
              <a:gd name="adj2" fmla="val 19886774"/>
            </a:avLst>
          </a:prstGeom>
          <a:ln w="38100">
            <a:solidFill>
              <a:srgbClr val="E31B3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562858" y="1882023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How AI can help grade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BB11B-3817-F7CD-3D7F-439A9B4742AF}"/>
              </a:ext>
            </a:extLst>
          </p:cNvPr>
          <p:cNvSpPr txBox="1"/>
          <p:nvPr/>
        </p:nvSpPr>
        <p:spPr>
          <a:xfrm>
            <a:off x="4562858" y="5159944"/>
            <a:ext cx="693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Addressing AI grading objections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B6451-2681-17B2-F02A-58E06F760910}"/>
              </a:ext>
            </a:extLst>
          </p:cNvPr>
          <p:cNvSpPr txBox="1"/>
          <p:nvPr/>
        </p:nvSpPr>
        <p:spPr>
          <a:xfrm>
            <a:off x="4562858" y="3313985"/>
            <a:ext cx="753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How AI grading can help you…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  engage your students</a:t>
            </a:r>
          </a:p>
        </p:txBody>
      </p:sp>
    </p:spTree>
    <p:extLst>
      <p:ext uri="{BB962C8B-B14F-4D97-AF65-F5344CB8AC3E}">
        <p14:creationId xmlns:p14="http://schemas.microsoft.com/office/powerpoint/2010/main" val="13529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  <p:bldP spid="14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9487D-4FA2-0C76-E2EB-787B44D955E3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0044D2E4-14E1-466A-928B-90AC17596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CHAT STORM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AI Grading Objections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Don’t hit “enter” until I tell you to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3213261"/>
            <a:ext cx="6588519" cy="541204"/>
            <a:chOff x="4927978" y="4074207"/>
            <a:chExt cx="6588519" cy="5412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Type your answer in the chat…but don’t hit enter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927978" y="4159256"/>
            <a:ext cx="6588519" cy="541204"/>
            <a:chOff x="4927978" y="4074207"/>
            <a:chExt cx="6588519" cy="5412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I’ll count down “3, 2, 1, enter”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8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29487D-4FA2-0C76-E2EB-787B44D955E3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0044D2E4-14E1-466A-928B-90AC17596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CHAT STORM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AI Grading Objections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DE02A2-BEF0-8085-C0B4-297B784DFCCB}"/>
              </a:ext>
            </a:extLst>
          </p:cNvPr>
          <p:cNvSpPr txBox="1"/>
          <p:nvPr/>
        </p:nvSpPr>
        <p:spPr>
          <a:xfrm>
            <a:off x="4582886" y="3203336"/>
            <a:ext cx="768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SemiBold" pitchFamily="2" charset="77"/>
                <a:ea typeface="+mn-ea"/>
                <a:cs typeface="+mn-cs"/>
              </a:rPr>
              <a:t>QUESTION: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20391-BA3F-3AC9-7179-732F10D71C91}"/>
              </a:ext>
            </a:extLst>
          </p:cNvPr>
          <p:cNvSpPr txBox="1"/>
          <p:nvPr/>
        </p:nvSpPr>
        <p:spPr>
          <a:xfrm>
            <a:off x="4582886" y="3851722"/>
            <a:ext cx="768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WHAT’S THE BIGGEST OBJECTION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YOU’LL GET TO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AI GRADING?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20C959-C852-5C11-D1E8-E6B5227ED2A7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FB9E71-63F0-884B-85AF-8DF7A4C061D5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Don’t hit “enter” until I tell you to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414BA3-D833-E741-5022-5AE02369BD51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588124-7ED7-63C3-B1C5-C36AFEFFD76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0C1468-8371-EDBD-9A48-24044911F3C6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3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033897" y="712914"/>
            <a:ext cx="6457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HALVE YOUR GRADING TIME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WITH A VIRTUAL TA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51FB7D2-5C07-40E5-BC46-C87FA32B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51DE-74E2-CCA1-B578-2683EDF6BA1E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D30FD-834A-DCEE-4686-BD7B67CBAC6E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3FC6-53AC-9316-7DF7-5FD9E74685BF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pic>
        <p:nvPicPr>
          <p:cNvPr id="9" name="Picture 8" descr="A person sitting at a desk working on a computer&#10;&#10;Description automatically generated">
            <a:extLst>
              <a:ext uri="{FF2B5EF4-FFF2-40B4-BE49-F238E27FC236}">
                <a16:creationId xmlns:a16="http://schemas.microsoft.com/office/drawing/2014/main" id="{5F528B27-8675-7F78-E5BE-4A66C3B9A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72" y="2159464"/>
            <a:ext cx="8739904" cy="48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821470" y="1817984"/>
            <a:ext cx="51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“You get paid to grade”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642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“THAT’S YOUR JOB”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D3112-8B85-E346-BA18-06498468151C}"/>
              </a:ext>
            </a:extLst>
          </p:cNvPr>
          <p:cNvSpPr txBox="1"/>
          <p:nvPr/>
        </p:nvSpPr>
        <p:spPr>
          <a:xfrm>
            <a:off x="4821469" y="3515044"/>
            <a:ext cx="7139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“Why am I paying you tuition if AI is doing the grading?”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1DCD9-C7AC-88A9-912F-745FB4C81BA4}"/>
              </a:ext>
            </a:extLst>
          </p:cNvPr>
          <p:cNvSpPr txBox="1"/>
          <p:nvPr/>
        </p:nvSpPr>
        <p:spPr>
          <a:xfrm>
            <a:off x="4821470" y="2629301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“It’s part of my responsibilities”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BE94-664E-1800-A000-64F16B176829}"/>
              </a:ext>
            </a:extLst>
          </p:cNvPr>
          <p:cNvSpPr txBox="1"/>
          <p:nvPr/>
        </p:nvSpPr>
        <p:spPr>
          <a:xfrm>
            <a:off x="4506687" y="5308375"/>
            <a:ext cx="768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CHAT STORM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SemiBold" pitchFamily="2" charset="77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84FAA-B497-E992-8A51-50865DB3F78A}"/>
              </a:ext>
            </a:extLst>
          </p:cNvPr>
          <p:cNvSpPr txBox="1"/>
          <p:nvPr/>
        </p:nvSpPr>
        <p:spPr>
          <a:xfrm>
            <a:off x="4506687" y="5956761"/>
            <a:ext cx="7685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Oswald SemiBold" pitchFamily="2" charset="77"/>
                <a:ea typeface="+mn-ea"/>
                <a:cs typeface="+mn-cs"/>
              </a:rPr>
              <a:t>HOW WOULD YOU RESPOND?</a:t>
            </a:r>
          </a:p>
        </p:txBody>
      </p:sp>
    </p:spTree>
    <p:extLst>
      <p:ext uri="{BB962C8B-B14F-4D97-AF65-F5344CB8AC3E}">
        <p14:creationId xmlns:p14="http://schemas.microsoft.com/office/powerpoint/2010/main" val="11265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3"/>
      <p:bldP spid="8" grpId="0" build="p" bldLvl="3"/>
      <p:bldP spid="3" grpId="0" build="p" bldLvl="3"/>
      <p:bldP spid="5" grpId="0"/>
      <p:bldP spid="6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642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Imagine 2 pilots</a:t>
            </a:r>
          </a:p>
        </p:txBody>
      </p:sp>
      <p:pic>
        <p:nvPicPr>
          <p:cNvPr id="7" name="Picture 6" descr="A person in uniform and hat smiling&#10;&#10;Description automatically generated">
            <a:extLst>
              <a:ext uri="{FF2B5EF4-FFF2-40B4-BE49-F238E27FC236}">
                <a16:creationId xmlns:a16="http://schemas.microsoft.com/office/drawing/2014/main" id="{0ECC0DC7-F6C2-2C2A-BCD8-661476ABC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51" y="2370143"/>
            <a:ext cx="2676525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B9000D4-EBA9-CCF4-1A96-7E846CC3852A}"/>
              </a:ext>
            </a:extLst>
          </p:cNvPr>
          <p:cNvSpPr/>
          <p:nvPr/>
        </p:nvSpPr>
        <p:spPr>
          <a:xfrm>
            <a:off x="4353513" y="1760545"/>
            <a:ext cx="1754909" cy="1219197"/>
          </a:xfrm>
          <a:prstGeom prst="wedgeRoundRectCallout">
            <a:avLst>
              <a:gd name="adj1" fmla="val 57322"/>
              <a:gd name="adj2" fmla="val 67803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I get paid to fly...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18611FF-295E-F7A0-9A71-B1DD90257ABB}"/>
              </a:ext>
            </a:extLst>
          </p:cNvPr>
          <p:cNvSpPr/>
          <p:nvPr/>
        </p:nvSpPr>
        <p:spPr>
          <a:xfrm>
            <a:off x="4387273" y="3370277"/>
            <a:ext cx="1754909" cy="1528611"/>
          </a:xfrm>
          <a:prstGeom prst="wedgeRoundRectCallout">
            <a:avLst>
              <a:gd name="adj1" fmla="val 64149"/>
              <a:gd name="adj2" fmla="val -36743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…so I never use autopilot.</a:t>
            </a:r>
          </a:p>
        </p:txBody>
      </p:sp>
      <p:pic>
        <p:nvPicPr>
          <p:cNvPr id="14" name="Picture 13" descr="A person in uniform and hat smiling&#10;&#10;Description automatically generated">
            <a:extLst>
              <a:ext uri="{FF2B5EF4-FFF2-40B4-BE49-F238E27FC236}">
                <a16:creationId xmlns:a16="http://schemas.microsoft.com/office/drawing/2014/main" id="{41A3FD49-8D92-64AF-1F97-F41291E83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0851" y="2370143"/>
            <a:ext cx="2676525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02C6EB1-C1FC-8CF8-42F6-832341208C6F}"/>
              </a:ext>
            </a:extLst>
          </p:cNvPr>
          <p:cNvSpPr/>
          <p:nvPr/>
        </p:nvSpPr>
        <p:spPr>
          <a:xfrm>
            <a:off x="10260168" y="1760545"/>
            <a:ext cx="1754909" cy="1219197"/>
          </a:xfrm>
          <a:prstGeom prst="wedgeRoundRectCallout">
            <a:avLst>
              <a:gd name="adj1" fmla="val -56889"/>
              <a:gd name="adj2" fmla="val 79167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I get paid to fly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safely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...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DA19DE8-AE95-646B-2FA1-A0496C037FE5}"/>
              </a:ext>
            </a:extLst>
          </p:cNvPr>
          <p:cNvSpPr/>
          <p:nvPr/>
        </p:nvSpPr>
        <p:spPr>
          <a:xfrm>
            <a:off x="10293928" y="3370277"/>
            <a:ext cx="1754909" cy="1676391"/>
          </a:xfrm>
          <a:prstGeom prst="wedgeRoundRectCallout">
            <a:avLst>
              <a:gd name="adj1" fmla="val -65851"/>
              <a:gd name="adj2" fmla="val -39764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…so I use autopilot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whenever feasible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B4BB1-6C66-ECE9-6782-CAE68B6F7DD5}"/>
              </a:ext>
            </a:extLst>
          </p:cNvPr>
          <p:cNvSpPr txBox="1"/>
          <p:nvPr/>
        </p:nvSpPr>
        <p:spPr>
          <a:xfrm>
            <a:off x="4553527" y="5437203"/>
            <a:ext cx="752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Fatal airline accidents have decreased 99.75% since the advent of autopilot.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Source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42C36E-8870-2B61-517E-B5D39CD14138}"/>
              </a:ext>
            </a:extLst>
          </p:cNvPr>
          <p:cNvSpPr txBox="1"/>
          <p:nvPr/>
        </p:nvSpPr>
        <p:spPr>
          <a:xfrm>
            <a:off x="7138560" y="1944043"/>
            <a:ext cx="102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Pilot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F0F469-46F0-526F-87BA-89D942D4D9EE}"/>
              </a:ext>
            </a:extLst>
          </p:cNvPr>
          <p:cNvSpPr txBox="1"/>
          <p:nvPr/>
        </p:nvSpPr>
        <p:spPr>
          <a:xfrm>
            <a:off x="8278102" y="1944043"/>
            <a:ext cx="102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Pilot B</a:t>
            </a:r>
          </a:p>
        </p:txBody>
      </p:sp>
    </p:spTree>
    <p:extLst>
      <p:ext uri="{BB962C8B-B14F-4D97-AF65-F5344CB8AC3E}">
        <p14:creationId xmlns:p14="http://schemas.microsoft.com/office/powerpoint/2010/main" val="5508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build="p" bldLvl="3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642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which do you want?</a:t>
            </a:r>
          </a:p>
        </p:txBody>
      </p:sp>
      <p:pic>
        <p:nvPicPr>
          <p:cNvPr id="7" name="Picture 6" descr="A person in uniform and hat smiling&#10;&#10;Description automatically generated">
            <a:extLst>
              <a:ext uri="{FF2B5EF4-FFF2-40B4-BE49-F238E27FC236}">
                <a16:creationId xmlns:a16="http://schemas.microsoft.com/office/drawing/2014/main" id="{0ECC0DC7-F6C2-2C2A-BCD8-661476ABC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51" y="2370143"/>
            <a:ext cx="2676525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B9000D4-EBA9-CCF4-1A96-7E846CC3852A}"/>
              </a:ext>
            </a:extLst>
          </p:cNvPr>
          <p:cNvSpPr/>
          <p:nvPr/>
        </p:nvSpPr>
        <p:spPr>
          <a:xfrm>
            <a:off x="4353513" y="1760545"/>
            <a:ext cx="1754909" cy="1219197"/>
          </a:xfrm>
          <a:prstGeom prst="wedgeRoundRectCallout">
            <a:avLst>
              <a:gd name="adj1" fmla="val 57322"/>
              <a:gd name="adj2" fmla="val 67803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I get paid to fly...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18611FF-295E-F7A0-9A71-B1DD90257ABB}"/>
              </a:ext>
            </a:extLst>
          </p:cNvPr>
          <p:cNvSpPr/>
          <p:nvPr/>
        </p:nvSpPr>
        <p:spPr>
          <a:xfrm>
            <a:off x="4387273" y="3370277"/>
            <a:ext cx="1754909" cy="1528611"/>
          </a:xfrm>
          <a:prstGeom prst="wedgeRoundRectCallout">
            <a:avLst>
              <a:gd name="adj1" fmla="val 64149"/>
              <a:gd name="adj2" fmla="val -36743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…so I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never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 use autopilot.</a:t>
            </a:r>
          </a:p>
        </p:txBody>
      </p:sp>
      <p:pic>
        <p:nvPicPr>
          <p:cNvPr id="14" name="Picture 13" descr="A person in uniform and hat smiling&#10;&#10;Description automatically generated">
            <a:extLst>
              <a:ext uri="{FF2B5EF4-FFF2-40B4-BE49-F238E27FC236}">
                <a16:creationId xmlns:a16="http://schemas.microsoft.com/office/drawing/2014/main" id="{41A3FD49-8D92-64AF-1F97-F41291E83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0851" y="2370143"/>
            <a:ext cx="2676525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02C6EB1-C1FC-8CF8-42F6-832341208C6F}"/>
              </a:ext>
            </a:extLst>
          </p:cNvPr>
          <p:cNvSpPr/>
          <p:nvPr/>
        </p:nvSpPr>
        <p:spPr>
          <a:xfrm>
            <a:off x="10260168" y="1760545"/>
            <a:ext cx="1754909" cy="1219197"/>
          </a:xfrm>
          <a:prstGeom prst="wedgeRoundRectCallout">
            <a:avLst>
              <a:gd name="adj1" fmla="val -56889"/>
              <a:gd name="adj2" fmla="val 79167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I get paid to fly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safely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...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DA19DE8-AE95-646B-2FA1-A0496C037FE5}"/>
              </a:ext>
            </a:extLst>
          </p:cNvPr>
          <p:cNvSpPr/>
          <p:nvPr/>
        </p:nvSpPr>
        <p:spPr>
          <a:xfrm>
            <a:off x="10293928" y="3370277"/>
            <a:ext cx="1754909" cy="1676391"/>
          </a:xfrm>
          <a:prstGeom prst="wedgeRoundRectCallout">
            <a:avLst>
              <a:gd name="adj1" fmla="val -65851"/>
              <a:gd name="adj2" fmla="val -39764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…so I use autopilot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whenever feasible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42C36E-8870-2B61-517E-B5D39CD14138}"/>
              </a:ext>
            </a:extLst>
          </p:cNvPr>
          <p:cNvSpPr txBox="1"/>
          <p:nvPr/>
        </p:nvSpPr>
        <p:spPr>
          <a:xfrm>
            <a:off x="7138560" y="1944043"/>
            <a:ext cx="102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Pilot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F0F469-46F0-526F-87BA-89D942D4D9EE}"/>
              </a:ext>
            </a:extLst>
          </p:cNvPr>
          <p:cNvSpPr txBox="1"/>
          <p:nvPr/>
        </p:nvSpPr>
        <p:spPr>
          <a:xfrm>
            <a:off x="8278102" y="1944043"/>
            <a:ext cx="102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Pilot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A6A4D-4A92-293B-04F4-1943098F8900}"/>
              </a:ext>
            </a:extLst>
          </p:cNvPr>
          <p:cNvSpPr txBox="1"/>
          <p:nvPr/>
        </p:nvSpPr>
        <p:spPr>
          <a:xfrm>
            <a:off x="4553527" y="5437203"/>
            <a:ext cx="752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Fatal airline accidents have decreased 99.75% since the advent of autopilot.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Source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821470" y="1817984"/>
            <a:ext cx="51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Grade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642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Our job is…to teach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1DCD9-C7AC-88A9-912F-745FB4C81BA4}"/>
              </a:ext>
            </a:extLst>
          </p:cNvPr>
          <p:cNvSpPr txBox="1"/>
          <p:nvPr/>
        </p:nvSpPr>
        <p:spPr>
          <a:xfrm>
            <a:off x="4821470" y="2424016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BE94-664E-1800-A000-64F16B176829}"/>
              </a:ext>
            </a:extLst>
          </p:cNvPr>
          <p:cNvSpPr txBox="1"/>
          <p:nvPr/>
        </p:nvSpPr>
        <p:spPr>
          <a:xfrm>
            <a:off x="4713121" y="3975575"/>
            <a:ext cx="768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LIKE AUTOPILOT DOES FOR PILOTS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 Semi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B96B1-49CA-6E6A-8356-DD55C20F91A7}"/>
              </a:ext>
            </a:extLst>
          </p:cNvPr>
          <p:cNvSpPr txBox="1"/>
          <p:nvPr/>
        </p:nvSpPr>
        <p:spPr>
          <a:xfrm>
            <a:off x="4713121" y="4935550"/>
            <a:ext cx="7404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4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AI can help us </a:t>
            </a:r>
            <a:r>
              <a:rPr lang="en-US" sz="40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teach</a:t>
            </a:r>
            <a:r>
              <a:rPr lang="en-US" sz="4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better</a:t>
            </a:r>
          </a:p>
          <a:p>
            <a:pPr>
              <a:buClr>
                <a:srgbClr val="FFC000"/>
              </a:buClr>
            </a:pPr>
            <a:r>
              <a:rPr lang="en-US" sz="4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40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should</a:t>
            </a:r>
            <a:r>
              <a:rPr lang="en-US" sz="40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use 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4B763-93B5-FB15-3EDD-20ECF042472D}"/>
              </a:ext>
            </a:extLst>
          </p:cNvPr>
          <p:cNvSpPr txBox="1"/>
          <p:nvPr/>
        </p:nvSpPr>
        <p:spPr>
          <a:xfrm>
            <a:off x="4821470" y="3050568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Test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51342C-DC75-F89C-84EB-556538BC4F08}"/>
              </a:ext>
            </a:extLst>
          </p:cNvPr>
          <p:cNvCxnSpPr>
            <a:cxnSpLocks/>
          </p:cNvCxnSpPr>
          <p:nvPr/>
        </p:nvCxnSpPr>
        <p:spPr>
          <a:xfrm>
            <a:off x="5264727" y="2115127"/>
            <a:ext cx="136698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758854-5450-3F9A-4BE8-35C5F5E09460}"/>
              </a:ext>
            </a:extLst>
          </p:cNvPr>
          <p:cNvCxnSpPr>
            <a:cxnSpLocks/>
          </p:cNvCxnSpPr>
          <p:nvPr/>
        </p:nvCxnSpPr>
        <p:spPr>
          <a:xfrm>
            <a:off x="5264727" y="2716446"/>
            <a:ext cx="166254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D0A8DB-4D4F-EC37-07AE-5332DF033C37}"/>
              </a:ext>
            </a:extLst>
          </p:cNvPr>
          <p:cNvCxnSpPr>
            <a:cxnSpLocks/>
          </p:cNvCxnSpPr>
          <p:nvPr/>
        </p:nvCxnSpPr>
        <p:spPr>
          <a:xfrm>
            <a:off x="5264727" y="3329707"/>
            <a:ext cx="11083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821470" y="2239440"/>
            <a:ext cx="7231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If students can’t use AI,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instructors shouldn’t either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642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“if I can’t…you can’t”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BE94-664E-1800-A000-64F16B176829}"/>
              </a:ext>
            </a:extLst>
          </p:cNvPr>
          <p:cNvSpPr txBox="1"/>
          <p:nvPr/>
        </p:nvSpPr>
        <p:spPr>
          <a:xfrm>
            <a:off x="4506687" y="3756666"/>
            <a:ext cx="768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SemiBold" pitchFamily="2" charset="77"/>
                <a:ea typeface="+mn-ea"/>
                <a:cs typeface="+mn-cs"/>
              </a:rPr>
              <a:t>CHAT STORM: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84FAA-B497-E992-8A51-50865DB3F78A}"/>
              </a:ext>
            </a:extLst>
          </p:cNvPr>
          <p:cNvSpPr txBox="1"/>
          <p:nvPr/>
        </p:nvSpPr>
        <p:spPr>
          <a:xfrm>
            <a:off x="4506687" y="4405052"/>
            <a:ext cx="7685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HOW WOULD YOU RESPOND?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31785-E019-DE01-A7D5-04FD3B795989}"/>
              </a:ext>
            </a:extLst>
          </p:cNvPr>
          <p:cNvSpPr txBox="1"/>
          <p:nvPr/>
        </p:nvSpPr>
        <p:spPr>
          <a:xfrm>
            <a:off x="4821470" y="5365949"/>
            <a:ext cx="7231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Describe how your 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policy</a:t>
            </a:r>
            <a:b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helps you </a:t>
            </a:r>
            <a:r>
              <a:rPr lang="en-US" sz="32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serve your students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817E7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562858" y="1882023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AI can help grade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BB11B-3817-F7CD-3D7F-439A9B4742AF}"/>
              </a:ext>
            </a:extLst>
          </p:cNvPr>
          <p:cNvSpPr txBox="1"/>
          <p:nvPr/>
        </p:nvSpPr>
        <p:spPr>
          <a:xfrm>
            <a:off x="4562858" y="5159944"/>
            <a:ext cx="693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Addressing AI grading objections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B6451-2681-17B2-F02A-58E06F760910}"/>
              </a:ext>
            </a:extLst>
          </p:cNvPr>
          <p:cNvSpPr txBox="1"/>
          <p:nvPr/>
        </p:nvSpPr>
        <p:spPr>
          <a:xfrm>
            <a:off x="4562858" y="3313985"/>
            <a:ext cx="753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AI grading can help you…</a:t>
            </a:r>
          </a:p>
          <a:p>
            <a:pPr>
              <a:buClr>
                <a:srgbClr val="FFC000"/>
              </a:buClr>
            </a:pPr>
            <a:r>
              <a:rPr lang="en-US" sz="16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engage your students</a:t>
            </a:r>
          </a:p>
        </p:txBody>
      </p:sp>
    </p:spTree>
    <p:extLst>
      <p:ext uri="{BB962C8B-B14F-4D97-AF65-F5344CB8AC3E}">
        <p14:creationId xmlns:p14="http://schemas.microsoft.com/office/powerpoint/2010/main" val="15752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91887" y="729016"/>
            <a:ext cx="493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715648" y="3808292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Free during the summit​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715647" y="4695890"/>
            <a:ext cx="461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How much will it cost?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54D37A-DCDE-93E3-295B-F689FE3D2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278" y="1577148"/>
            <a:ext cx="3551946" cy="1996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5DA7D-497E-40FC-1E22-84665BACF136}"/>
              </a:ext>
            </a:extLst>
          </p:cNvPr>
          <p:cNvSpPr txBox="1"/>
          <p:nvPr/>
        </p:nvSpPr>
        <p:spPr>
          <a:xfrm>
            <a:off x="715647" y="5497861"/>
            <a:ext cx="449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more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people use 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    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less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it will cost</a:t>
            </a:r>
          </a:p>
        </p:txBody>
      </p:sp>
    </p:spTree>
    <p:extLst>
      <p:ext uri="{BB962C8B-B14F-4D97-AF65-F5344CB8AC3E}">
        <p14:creationId xmlns:p14="http://schemas.microsoft.com/office/powerpoint/2010/main" val="36705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6A4ED-61AE-3F07-BC8A-03ACABFE94A9}"/>
              </a:ext>
            </a:extLst>
          </p:cNvPr>
          <p:cNvSpPr txBox="1"/>
          <p:nvPr/>
        </p:nvSpPr>
        <p:spPr>
          <a:xfrm>
            <a:off x="1203328" y="3404485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Lesson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B6626-ECE7-81BF-88F3-E4F1076FA26C}"/>
              </a:ext>
            </a:extLst>
          </p:cNvPr>
          <p:cNvSpPr txBox="1"/>
          <p:nvPr/>
        </p:nvSpPr>
        <p:spPr>
          <a:xfrm>
            <a:off x="1203328" y="3970107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Creating in-class games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3FDFA-A61A-B200-AE8D-F0B7CA74DB88}"/>
              </a:ext>
            </a:extLst>
          </p:cNvPr>
          <p:cNvSpPr txBox="1"/>
          <p:nvPr/>
        </p:nvSpPr>
        <p:spPr>
          <a:xfrm>
            <a:off x="737420" y="1913865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Pilot Engagement Loops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34F54-D627-5A02-1758-59F878E86FD4}"/>
              </a:ext>
            </a:extLst>
          </p:cNvPr>
          <p:cNvSpPr txBox="1"/>
          <p:nvPr/>
        </p:nvSpPr>
        <p:spPr>
          <a:xfrm>
            <a:off x="1203328" y="4568599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65C3F-B0B6-61F2-714A-9FAFE91EF71E}"/>
              </a:ext>
            </a:extLst>
          </p:cNvPr>
          <p:cNvSpPr txBox="1"/>
          <p:nvPr/>
        </p:nvSpPr>
        <p:spPr>
          <a:xfrm>
            <a:off x="1203328" y="5167091"/>
            <a:ext cx="412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Case study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19BFC-5EFC-37C9-5F3B-9649A45FAD05}"/>
              </a:ext>
            </a:extLst>
          </p:cNvPr>
          <p:cNvSpPr txBox="1"/>
          <p:nvPr/>
        </p:nvSpPr>
        <p:spPr>
          <a:xfrm>
            <a:off x="737420" y="2758587"/>
            <a:ext cx="481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Free use of Flex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4AC45-7A6F-6306-ABE4-9B2B37F0BD51}"/>
              </a:ext>
            </a:extLst>
          </p:cNvPr>
          <p:cNvSpPr txBox="1"/>
          <p:nvPr/>
        </p:nvSpPr>
        <p:spPr>
          <a:xfrm>
            <a:off x="391887" y="729016"/>
            <a:ext cx="425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32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  <a:effectLst>
            <a:outerShdw blurRad="265904" dist="51571" dir="1080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712914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THANK YOU</a:t>
            </a:r>
          </a:p>
        </p:txBody>
      </p:sp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51FB7D2-5C07-40E5-BC46-C87FA32B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" y="2018895"/>
            <a:ext cx="2394404" cy="2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51DE-74E2-CCA1-B578-2683EDF6BA1E}"/>
              </a:ext>
            </a:extLst>
          </p:cNvPr>
          <p:cNvSpPr txBox="1"/>
          <p:nvPr/>
        </p:nvSpPr>
        <p:spPr>
          <a:xfrm>
            <a:off x="440120" y="4609396"/>
            <a:ext cx="3545297" cy="6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949494"/>
                </a:solidFill>
                <a:latin typeface="Oswald SemiBold" pitchFamily="2" charset="77"/>
              </a:rPr>
              <a:t>AI IN ACADEMIA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D30FD-834A-DCEE-4686-BD7B67CBAC6E}"/>
              </a:ext>
            </a:extLst>
          </p:cNvPr>
          <p:cNvSpPr txBox="1"/>
          <p:nvPr/>
        </p:nvSpPr>
        <p:spPr>
          <a:xfrm>
            <a:off x="545126" y="5148895"/>
            <a:ext cx="147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300">
                <a:solidFill>
                  <a:srgbClr val="FAAB02"/>
                </a:solidFill>
                <a:latin typeface="Oswald SemiBold" pitchFamily="2" charset="77"/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3FC6-53AC-9316-7DF7-5FD9E74685BF}"/>
              </a:ext>
            </a:extLst>
          </p:cNvPr>
          <p:cNvSpPr txBox="1"/>
          <p:nvPr/>
        </p:nvSpPr>
        <p:spPr>
          <a:xfrm>
            <a:off x="1879730" y="5148895"/>
            <a:ext cx="206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spc="300">
                <a:solidFill>
                  <a:srgbClr val="FFC000"/>
                </a:solidFill>
                <a:latin typeface="Oswald SemiBold" pitchFamily="2" charset="77"/>
              </a:rPr>
              <a:t>SUMMIT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5EF18-5DF5-012C-0EE2-C358BBAFBBB8}"/>
              </a:ext>
            </a:extLst>
          </p:cNvPr>
          <p:cNvSpPr txBox="1"/>
          <p:nvPr/>
        </p:nvSpPr>
        <p:spPr>
          <a:xfrm>
            <a:off x="5107377" y="692723"/>
            <a:ext cx="6457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HALVE YOUR GRADING TIME </a:t>
            </a:r>
            <a:r>
              <a:rPr lang="en-GB" sz="4400" b="1" dirty="0">
                <a:solidFill>
                  <a:srgbClr val="FAAB02"/>
                </a:solidFill>
                <a:latin typeface="Oswald SemiBold" pitchFamily="2" charset="77"/>
              </a:rPr>
              <a:t>WITH A VIRTUAL TA</a:t>
            </a:r>
          </a:p>
        </p:txBody>
      </p:sp>
      <p:pic>
        <p:nvPicPr>
          <p:cNvPr id="9" name="Picture 8" descr="A person sitting at a desk working on a computer&#10;&#10;Description automatically generated">
            <a:extLst>
              <a:ext uri="{FF2B5EF4-FFF2-40B4-BE49-F238E27FC236}">
                <a16:creationId xmlns:a16="http://schemas.microsoft.com/office/drawing/2014/main" id="{83069BE2-055D-4C44-F9B5-1D6CCA5B4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7" y="2451469"/>
            <a:ext cx="8050889" cy="45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0CF01-D185-F0BF-5D9E-9E8FC6F0260D}"/>
              </a:ext>
            </a:extLst>
          </p:cNvPr>
          <p:cNvSpPr txBox="1"/>
          <p:nvPr/>
        </p:nvSpPr>
        <p:spPr>
          <a:xfrm>
            <a:off x="4821470" y="1892762"/>
            <a:ext cx="7064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36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Anonymous:</a:t>
            </a:r>
          </a:p>
          <a:p>
            <a:pPr>
              <a:buClr>
                <a:srgbClr val="FFC000"/>
              </a:buClr>
            </a:pPr>
            <a:r>
              <a:rPr lang="en-US" sz="36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Which grading challenges</a:t>
            </a:r>
          </a:p>
          <a:p>
            <a:pPr>
              <a:buClr>
                <a:srgbClr val="FFC000"/>
              </a:buClr>
            </a:pPr>
            <a:r>
              <a:rPr lang="en-US" sz="36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resonate with you?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277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194960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821470" y="1882023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ChatGPT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Grading with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4BE56-72AE-CA73-FA42-FE32F0650636}"/>
              </a:ext>
            </a:extLst>
          </p:cNvPr>
          <p:cNvSpPr txBox="1"/>
          <p:nvPr/>
        </p:nvSpPr>
        <p:spPr>
          <a:xfrm>
            <a:off x="5361616" y="2536337"/>
            <a:ext cx="6830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 feedback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Sensible scoring</a:t>
            </a:r>
            <a:b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dirty="0">
              <a:solidFill>
                <a:srgbClr val="817E7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Difficult to customize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Feedback isn’t “LMS-ready”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Save time?</a:t>
            </a:r>
            <a:endParaRPr lang="en-US" sz="3200" dirty="0">
              <a:solidFill>
                <a:srgbClr val="817E7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821470" y="1882023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ChatGPT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Grading with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AA12B-80E4-3BD8-1F85-E4335DA8CAAE}"/>
              </a:ext>
            </a:extLst>
          </p:cNvPr>
          <p:cNvSpPr txBox="1"/>
          <p:nvPr/>
        </p:nvSpPr>
        <p:spPr>
          <a:xfrm>
            <a:off x="4821470" y="2671220"/>
            <a:ext cx="683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79C85-CCAE-B141-1EA9-17A59D83238E}"/>
              </a:ext>
            </a:extLst>
          </p:cNvPr>
          <p:cNvSpPr txBox="1"/>
          <p:nvPr/>
        </p:nvSpPr>
        <p:spPr>
          <a:xfrm>
            <a:off x="5361616" y="3282313"/>
            <a:ext cx="6830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Customizable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“LMS-ready” feedback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Saves time</a:t>
            </a:r>
            <a:b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dirty="0">
              <a:solidFill>
                <a:srgbClr val="817E7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want your feedback</a:t>
            </a:r>
          </a:p>
        </p:txBody>
      </p:sp>
    </p:spTree>
    <p:extLst>
      <p:ext uri="{BB962C8B-B14F-4D97-AF65-F5344CB8AC3E}">
        <p14:creationId xmlns:p14="http://schemas.microsoft.com/office/powerpoint/2010/main" val="772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97AABB-2014-5C64-9200-E3EA0603A7F7}"/>
              </a:ext>
            </a:extLst>
          </p:cNvPr>
          <p:cNvSpPr txBox="1"/>
          <p:nvPr/>
        </p:nvSpPr>
        <p:spPr>
          <a:xfrm>
            <a:off x="4562858" y="1882023"/>
            <a:ext cx="658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AI can help grade</a:t>
            </a:r>
          </a:p>
        </p:txBody>
      </p: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BB11B-3817-F7CD-3D7F-439A9B4742AF}"/>
              </a:ext>
            </a:extLst>
          </p:cNvPr>
          <p:cNvSpPr txBox="1"/>
          <p:nvPr/>
        </p:nvSpPr>
        <p:spPr>
          <a:xfrm>
            <a:off x="4562858" y="5159944"/>
            <a:ext cx="693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Addressing AI grading objections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B6451-2681-17B2-F02A-58E06F760910}"/>
              </a:ext>
            </a:extLst>
          </p:cNvPr>
          <p:cNvSpPr txBox="1"/>
          <p:nvPr/>
        </p:nvSpPr>
        <p:spPr>
          <a:xfrm>
            <a:off x="4562858" y="3313985"/>
            <a:ext cx="753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AI grading can help you…</a:t>
            </a:r>
          </a:p>
          <a:p>
            <a:pPr>
              <a:buClr>
                <a:srgbClr val="FFC000"/>
              </a:buClr>
            </a:pPr>
            <a:r>
              <a:rPr lang="en-US" sz="16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>
                <a:solidFill>
                  <a:srgbClr val="817E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engage your students</a:t>
            </a:r>
          </a:p>
        </p:txBody>
      </p:sp>
    </p:spTree>
    <p:extLst>
      <p:ext uri="{BB962C8B-B14F-4D97-AF65-F5344CB8AC3E}">
        <p14:creationId xmlns:p14="http://schemas.microsoft.com/office/powerpoint/2010/main" val="21052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3"/>
      <p:bldP spid="6" grpId="0" build="p" bldLvl="3"/>
      <p:bldP spid="14" grpId="0" uiExpand="1" build="p" bldLvl="3"/>
      <p:bldP spid="14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Who’s this?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0CF83-B7B3-1990-CD0D-73D93D99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70" y="1938279"/>
            <a:ext cx="3014807" cy="388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AABD6-720C-E59D-F841-D8F3E102A2EE}"/>
              </a:ext>
            </a:extLst>
          </p:cNvPr>
          <p:cNvSpPr txBox="1"/>
          <p:nvPr/>
        </p:nvSpPr>
        <p:spPr>
          <a:xfrm>
            <a:off x="8236662" y="1871580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Started playing 5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grade in Ohio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95E4-E3F0-C77A-A863-C8F7EA871BC2}"/>
              </a:ext>
            </a:extLst>
          </p:cNvPr>
          <p:cNvSpPr txBox="1"/>
          <p:nvPr/>
        </p:nvSpPr>
        <p:spPr>
          <a:xfrm>
            <a:off x="8236662" y="3093849"/>
            <a:ext cx="3640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Professional basketball player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887F0-94F3-E725-D08B-4448C96FB8C3}"/>
              </a:ext>
            </a:extLst>
          </p:cNvPr>
          <p:cNvSpPr txBox="1"/>
          <p:nvPr/>
        </p:nvSpPr>
        <p:spPr>
          <a:xfrm>
            <a:off x="8236662" y="4898888"/>
            <a:ext cx="364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One of the best of all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836E7-4740-4B26-BDB5-A529D546C7B6}"/>
              </a:ext>
            </a:extLst>
          </p:cNvPr>
          <p:cNvSpPr txBox="1"/>
          <p:nvPr/>
        </p:nvSpPr>
        <p:spPr>
          <a:xfrm>
            <a:off x="4821470" y="6026838"/>
            <a:ext cx="76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Lebron </a:t>
            </a:r>
            <a:r>
              <a:rPr kumimoji="0" lang="en-GB" sz="36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james</a:t>
            </a: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5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build="p" bldLvl="3"/>
      <p:bldP spid="7" grpId="0" build="p" bldLvl="3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5904" dist="51571" dir="21540000" algn="r" rotWithShape="0">
              <a:schemeClr val="bg1">
                <a:lumMod val="65000"/>
                <a:alpha val="51164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1589635"/>
            <a:ext cx="68303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C23CAEF-F82B-8C6A-15AE-B4C82EA8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0698" y="3533775"/>
            <a:ext cx="2730226" cy="2730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23B2E2-1BDA-F64C-B6EE-5C2EB0C47CF0}"/>
              </a:ext>
            </a:extLst>
          </p:cNvPr>
          <p:cNvSpPr txBox="1"/>
          <p:nvPr/>
        </p:nvSpPr>
        <p:spPr>
          <a:xfrm>
            <a:off x="4821471" y="599011"/>
            <a:ext cx="763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Imagine </a:t>
            </a:r>
            <a:r>
              <a:rPr kumimoji="0" lang="en-GB" sz="48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lebron</a:t>
            </a:r>
            <a:endParaRPr kumimoji="0" lang="en-GB" sz="4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0CF83-B7B3-1990-CD0D-73D93D993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3749" r="5917" b="18881"/>
          <a:stretch/>
        </p:blipFill>
        <p:spPr bwMode="auto">
          <a:xfrm>
            <a:off x="6504386" y="2133953"/>
            <a:ext cx="3611161" cy="372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882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lipboard&#10;&#10;Description automatically generated">
            <a:extLst>
              <a:ext uri="{FF2B5EF4-FFF2-40B4-BE49-F238E27FC236}">
                <a16:creationId xmlns:a16="http://schemas.microsoft.com/office/drawing/2014/main" id="{0FA753C1-CF37-3268-AED6-67F1FDA8A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36273"/>
            <a:ext cx="4121727" cy="412172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08FFAB2-0FB2-90BD-5EFA-A574764079D9}"/>
              </a:ext>
            </a:extLst>
          </p:cNvPr>
          <p:cNvSpPr/>
          <p:nvPr/>
        </p:nvSpPr>
        <p:spPr>
          <a:xfrm>
            <a:off x="4768989" y="1468583"/>
            <a:ext cx="2654022" cy="2065342"/>
          </a:xfrm>
          <a:prstGeom prst="wedgeRoundRectCallout">
            <a:avLst>
              <a:gd name="adj1" fmla="val 57322"/>
              <a:gd name="adj2" fmla="val 67803"/>
              <a:gd name="adj3" fmla="val 16667"/>
            </a:avLst>
          </a:prstGeom>
          <a:solidFill>
            <a:schemeClr val="bg1"/>
          </a:solidFill>
          <a:effectLst>
            <a:outerShdw blurRad="93853" dist="59731" dir="2700000" algn="tl" rotWithShape="0">
              <a:schemeClr val="bg1">
                <a:lumMod val="50000"/>
                <a:alpha val="45254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Come back next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chitects Daughter" pitchFamily="2" charset="0"/>
                <a:ea typeface="Roboto" panose="02000000000000000000" pitchFamily="2" charset="0"/>
                <a:cs typeface="Roboto" panose="02000000000000000000" pitchFamily="2" charset="0"/>
              </a:rPr>
              <a:t>and I’ll tell you if your shot went in.</a:t>
            </a:r>
          </a:p>
        </p:txBody>
      </p:sp>
    </p:spTree>
    <p:extLst>
      <p:ext uri="{BB962C8B-B14F-4D97-AF65-F5344CB8AC3E}">
        <p14:creationId xmlns:p14="http://schemas.microsoft.com/office/powerpoint/2010/main" val="5481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15798</TotalTime>
  <Words>647</Words>
  <Application>Microsoft Macintosh PowerPoint</Application>
  <PresentationFormat>Widescreen</PresentationFormat>
  <Paragraphs>187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Oswald Light</vt:lpstr>
      <vt:lpstr>Roboto Medium</vt:lpstr>
      <vt:lpstr>Calibri</vt:lpstr>
      <vt:lpstr>Architects Daughter</vt:lpstr>
      <vt:lpstr>Oswald SemiBold</vt:lpstr>
      <vt:lpstr>Roboto</vt:lpstr>
      <vt:lpstr>Calibri Light</vt:lpstr>
      <vt:lpstr>Arial</vt:lpstr>
      <vt:lpstr>Oswald</vt:lpstr>
      <vt:lpstr>Roboto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Customer Interviews with AI</dc:title>
  <dc:creator>Justin Wilcox</dc:creator>
  <cp:lastModifiedBy>Microsoft Office User</cp:lastModifiedBy>
  <cp:revision>38</cp:revision>
  <dcterms:created xsi:type="dcterms:W3CDTF">2023-04-25T16:39:04Z</dcterms:created>
  <dcterms:modified xsi:type="dcterms:W3CDTF">2024-05-22T18:01:39Z</dcterms:modified>
</cp:coreProperties>
</file>