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230" r:id="rId3"/>
    <p:sldId id="2036" r:id="rId4"/>
    <p:sldId id="2276" r:id="rId5"/>
    <p:sldId id="2244" r:id="rId6"/>
    <p:sldId id="2304" r:id="rId7"/>
    <p:sldId id="2306" r:id="rId8"/>
    <p:sldId id="2299" r:id="rId9"/>
    <p:sldId id="2300" r:id="rId10"/>
    <p:sldId id="2301" r:id="rId11"/>
    <p:sldId id="2275" r:id="rId12"/>
    <p:sldId id="2283" r:id="rId13"/>
    <p:sldId id="1429" r:id="rId14"/>
    <p:sldId id="1444" r:id="rId15"/>
    <p:sldId id="1445" r:id="rId16"/>
    <p:sldId id="1446" r:id="rId17"/>
    <p:sldId id="1447" r:id="rId18"/>
    <p:sldId id="1448" r:id="rId19"/>
    <p:sldId id="1449" r:id="rId20"/>
    <p:sldId id="1450" r:id="rId21"/>
    <p:sldId id="2288" r:id="rId22"/>
    <p:sldId id="2285" r:id="rId23"/>
    <p:sldId id="2286" r:id="rId24"/>
    <p:sldId id="2248" r:id="rId25"/>
    <p:sldId id="2287" r:id="rId26"/>
    <p:sldId id="2250" r:id="rId27"/>
    <p:sldId id="2289" r:id="rId28"/>
    <p:sldId id="2290" r:id="rId29"/>
    <p:sldId id="2251" r:id="rId30"/>
    <p:sldId id="2292" r:id="rId31"/>
    <p:sldId id="2302" r:id="rId32"/>
    <p:sldId id="2294" r:id="rId33"/>
    <p:sldId id="2293" r:id="rId34"/>
    <p:sldId id="2295" r:id="rId35"/>
    <p:sldId id="2296" r:id="rId36"/>
    <p:sldId id="2029" r:id="rId37"/>
    <p:sldId id="2303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Oswald" panose="02000503000000000000" pitchFamily="2" charset="0"/>
      <p:regular r:id="rId46"/>
      <p:bold r:id="rId47"/>
    </p:embeddedFont>
    <p:embeddedFont>
      <p:font typeface="Oswald Light" pitchFamily="2" charset="0"/>
      <p:regular r:id="rId48"/>
    </p:embeddedFont>
    <p:embeddedFont>
      <p:font typeface="Oswald Medium" pitchFamily="2" charset="0"/>
      <p:regular r:id="rId49"/>
    </p:embeddedFont>
    <p:embeddedFont>
      <p:font typeface="Oswald SemiBold" pitchFamily="2" charset="0"/>
      <p:regular r:id="rId50"/>
      <p:bold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Roboto Black" panose="02000000000000000000" pitchFamily="2" charset="0"/>
      <p:bold r:id="rId56"/>
      <p:boldItalic r:id="rId57"/>
    </p:embeddedFont>
    <p:embeddedFont>
      <p:font typeface="Roboto Medium" panose="02000000000000000000" pitchFamily="2" charset="0"/>
      <p:regular r:id="rId58"/>
      <p: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2945C-3A44-4B01-B664-AA402AA11486}" v="22" dt="2023-05-11T22:05:09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6" autoAdjust="0"/>
    <p:restoredTop sz="91284" autoAdjust="0"/>
  </p:normalViewPr>
  <p:slideViewPr>
    <p:cSldViewPr snapToGrid="0">
      <p:cViewPr varScale="1">
        <p:scale>
          <a:sx n="113" d="100"/>
          <a:sy n="113" d="100"/>
        </p:scale>
        <p:origin x="2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A11-72B3-174E-812E-DB995333F744}" type="datetimeFigureOut">
              <a:t>5/25/2023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05C-C24F-D340-B877-BB2BBEB57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0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12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914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740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4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558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219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705C-C24F-D340-B877-BB2BBEB572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3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ce624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ce624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Just like we saw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14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76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432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28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5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58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OBS:Slido</a:t>
            </a:r>
            <a:r>
              <a:rPr lang="en-US" dirty="0"/>
              <a:t> Circle - 720p</a:t>
            </a:r>
            <a:endParaRPr lang="en-US" sz="4800" b="0" i="0" u="none" strike="noStrike" cap="none" dirty="0">
              <a:solidFill>
                <a:srgbClr val="FFCB00"/>
              </a:solidFill>
              <a:latin typeface="Oswald" panose="02000503000000000000" pitchFamily="2" charset="0"/>
              <a:cs typeface="Arial"/>
              <a:sym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0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3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375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5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2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12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6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71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47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92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26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90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97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OBS:Timer</a:t>
            </a:r>
            <a:r>
              <a:rPr lang="en-US" dirty="0"/>
              <a:t> - Circle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7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OBS:Browser</a:t>
            </a:r>
            <a:r>
              <a:rPr lang="en-US" dirty="0"/>
              <a:t> - Circle Left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4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9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A12-C4A7-47AA-8763-104DFCC3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EF03-61AA-CCF1-31C7-E1E92C08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082-0A9A-DFD1-A49A-C33FC0F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6CCE-4856-35BB-676C-1CFE0AF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50C6-8213-0D73-F8EF-D0C9AC0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8F5-6B23-3202-D951-70DF834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85B64-C880-E1FC-BC34-0F27AC73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F954-5388-11E6-D220-5E7E37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49EC-2ECC-CD7C-9149-BF6D020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8CC-855F-4E14-C48F-102A462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9D496-0283-59E0-C40F-25F3A51A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4124-2D48-2ACC-9733-CD741A12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AACD-E0E8-E86F-353E-369EE018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8C1-CB19-767A-F8B1-0608B89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933D-7AC8-45FD-988C-C63EE78B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4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9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6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1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6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2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1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6DA-7F95-17B0-A783-55D81EE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F3C-87D6-B601-E61F-44A720C4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A5F9-B64B-38E8-56ED-B9A30EAF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65C5-2E30-7724-7BFA-021D20C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568C-2AF8-3DAE-1CC7-C8F3B3A3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3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6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7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 smtClean="0"/>
              <a:pPr/>
              <a:t>‹#›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606677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DDD-D66B-B825-DB1B-E398125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A4D5-DAB5-CD15-635A-873EE8EF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A8D9-A6A6-26C9-4DBE-8FB63DF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2F65-FD1B-6EA1-F9A6-9844DB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C16-780C-41CC-06B3-C858246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67B4-81CB-C96C-3921-8486F99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AB7F-A065-84FF-4ED5-A939E035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892B-13A0-04DF-9C3C-04B1B54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13BE-B809-FD91-9408-E43B724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9CE9-62C1-497E-1B04-6CBBDBD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A50E-7F96-A8E7-B948-595C5D9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1D7-8DD3-28A6-7716-BFE5A64C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A96-7797-E7CA-F643-D52F735F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9E7A8-E99E-3DDB-B4DA-5BE5C765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AD76-BEFC-5C2D-8564-6CCD8926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448-3C5D-B169-B135-6C0EB7F7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9AAC-61D8-9566-1737-E940912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AF0C-72E4-C4BE-77F1-27C4265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0F3ED-7BB3-A40B-2056-8ACB20F7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3B1-66E3-8D62-1776-7648C4BE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0D56-D092-4388-56E7-61BE5866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8F1E-2608-304A-CF00-03C5F1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3224-7841-8BB1-29EC-A22D28C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17010-D142-6D90-3BF3-72A308A9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30C92-E01A-AD86-131D-BE05240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33B5-0289-1B40-70CF-0D398BCC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6310-E839-7D6E-732B-300BF6C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28B3-C512-AEF1-E06C-9446FE6E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521-5D9A-E7F3-870C-9B148A85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69F0-DB41-0EBA-CF67-E7724660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7623-E6F9-F103-8139-7FFC5CE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F7E3-1358-3B81-5330-3A1C598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EE07-CCBD-6797-D82F-1213AF1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4002-BA8A-CBE2-3933-A98515BE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4F68-7649-FAA9-9FD2-4F5793A5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C181-8AB4-B1CD-CB08-2A864361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6270-2AA4-074F-D0E3-6DA9ADB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137A-4F7A-7669-DA39-E5A90FB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94B0F-404A-D35D-E46D-E804119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DD91-F838-BADE-46E6-DA4B20A3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25EF-8A8A-60D0-2A54-1C7E6E0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7186-D375-445B-AA32-707CBAE230B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C03-FAE3-B160-1C15-3D902921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7C38-CCD8-D524-A441-97B627EF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5/25/2023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5E56FF-CDD9-4709-3075-94DEBADC3D67}"/>
              </a:ext>
            </a:extLst>
          </p:cNvPr>
          <p:cNvGrpSpPr/>
          <p:nvPr/>
        </p:nvGrpSpPr>
        <p:grpSpPr>
          <a:xfrm>
            <a:off x="2861440" y="5870746"/>
            <a:ext cx="8902821" cy="888819"/>
            <a:chOff x="3595631" y="4237917"/>
            <a:chExt cx="5298354" cy="739699"/>
          </a:xfrm>
          <a:solidFill>
            <a:srgbClr val="FECE00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BDEAB9-8BB4-1947-9993-48D5D3135717}"/>
                </a:ext>
              </a:extLst>
            </p:cNvPr>
            <p:cNvGrpSpPr/>
            <p:nvPr/>
          </p:nvGrpSpPr>
          <p:grpSpPr>
            <a:xfrm flipH="1">
              <a:off x="3595631" y="4237917"/>
              <a:ext cx="5298354" cy="739699"/>
              <a:chOff x="141591" y="4237917"/>
              <a:chExt cx="5298353" cy="739699"/>
            </a:xfrm>
            <a:grpFill/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38519EE-C8A6-EC40-02AD-06407353A0A8}"/>
                  </a:ext>
                </a:extLst>
              </p:cNvPr>
              <p:cNvSpPr/>
              <p:nvPr/>
            </p:nvSpPr>
            <p:spPr>
              <a:xfrm rot="10800000">
                <a:off x="141591" y="4237917"/>
                <a:ext cx="182656" cy="73969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9A2B3A-E9CF-B0BA-E980-9D3791C473A5}"/>
                  </a:ext>
                </a:extLst>
              </p:cNvPr>
              <p:cNvSpPr/>
              <p:nvPr/>
            </p:nvSpPr>
            <p:spPr>
              <a:xfrm>
                <a:off x="324247" y="4237917"/>
                <a:ext cx="5115697" cy="739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Google Shape;56;p13">
              <a:extLst>
                <a:ext uri="{FF2B5EF4-FFF2-40B4-BE49-F238E27FC236}">
                  <a16:creationId xmlns:a16="http://schemas.microsoft.com/office/drawing/2014/main" id="{116FE9CE-13BA-E810-80D3-F2FEB9B806B1}"/>
                </a:ext>
              </a:extLst>
            </p:cNvPr>
            <p:cNvSpPr txBox="1"/>
            <p:nvPr/>
          </p:nvSpPr>
          <p:spPr>
            <a:xfrm flipH="1">
              <a:off x="4510872" y="4432701"/>
              <a:ext cx="412348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ea typeface="Oswald"/>
                  <a:cs typeface="Oswald"/>
                  <a:sym typeface="Oswald"/>
                </a:rPr>
                <a:t>Justin Wilcox</a:t>
              </a:r>
              <a:endParaRPr lang="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" sz="1000" dirty="0">
                <a:solidFill>
                  <a:schemeClr val="bg1"/>
                </a:solidFill>
                <a:latin typeface="Oswald Light" panose="02000303000000000000" pitchFamily="2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17482-7575-AC57-60EF-03D5F9A78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4269" y="4779817"/>
              <a:ext cx="4682610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E085F81E-9096-3330-B601-4AE5B8C4B433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3" y="59189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3E81-7332-7002-ABC7-FA2C83381787}"/>
              </a:ext>
            </a:extLst>
          </p:cNvPr>
          <p:cNvSpPr txBox="1"/>
          <p:nvPr/>
        </p:nvSpPr>
        <p:spPr>
          <a:xfrm>
            <a:off x="576942" y="1826889"/>
            <a:ext cx="49164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 SemiBold" pitchFamily="2" charset="77"/>
              </a:rPr>
              <a:t>USING AI TO TEACH</a:t>
            </a:r>
          </a:p>
          <a:p>
            <a:r>
              <a:rPr lang="en-GB" sz="4400" b="1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CUSTOMER INTERVIEWING</a:t>
            </a:r>
            <a:endParaRPr lang="en-GB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SemiBold" pitchFamily="2" charset="77"/>
            </a:endParaRP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4165DD5-2326-D2C7-A55D-BE5279C6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4" y="4815546"/>
            <a:ext cx="4524822" cy="2042454"/>
          </a:xfrm>
          <a:prstGeom prst="rect">
            <a:avLst/>
          </a:prstGeom>
        </p:spPr>
      </p:pic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43647A61-B145-8471-5482-400637200A8E}"/>
              </a:ext>
            </a:extLst>
          </p:cNvPr>
          <p:cNvSpPr/>
          <p:nvPr/>
        </p:nvSpPr>
        <p:spPr>
          <a:xfrm rot="16200000" flipH="1">
            <a:off x="5139800" y="-241711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Oswald SemiBold" pitchFamily="2" charset="77"/>
              </a:rPr>
              <a:t>BETTER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SOLUTION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Practice, practice, practice (use a skills </a:t>
                </a:r>
                <a:r>
                  <a:rPr lang="en-US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progression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Teach </a:t>
                </a:r>
                <a:r>
                  <a:rPr lang="en-US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why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Teach </a:t>
                </a:r>
                <a:r>
                  <a:rPr lang="en-US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what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8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Oswald SemiBold" pitchFamily="2" charset="77"/>
              </a:rPr>
              <a:t>BETTER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SOLUTION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Practice, practice, practice (use a skills </a:t>
                </a:r>
                <a:r>
                  <a:rPr lang="en-US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progression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Teach </a:t>
                </a:r>
                <a:r>
                  <a:rPr lang="en-US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why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Teach </a:t>
                </a:r>
                <a:r>
                  <a:rPr lang="en-US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what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01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V="1">
            <a:off x="5387975" y="53972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E8E50-278E-4C9F-B424-E6BD70A0D955}"/>
              </a:ext>
            </a:extLst>
          </p:cNvPr>
          <p:cNvSpPr txBox="1">
            <a:spLocks/>
          </p:cNvSpPr>
          <p:nvPr/>
        </p:nvSpPr>
        <p:spPr>
          <a:xfrm>
            <a:off x="132148" y="3097614"/>
            <a:ext cx="5802825" cy="330126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l">
              <a:lnSpc>
                <a:spcPct val="125000"/>
              </a:lnSpc>
            </a:pPr>
            <a:r>
              <a:rPr lang="en-US" sz="8000" dirty="0">
                <a:solidFill>
                  <a:srgbClr val="151515"/>
                </a:solidFill>
                <a:latin typeface="Oswald Medium" panose="02000603000000000000" pitchFamily="2" charset="0"/>
              </a:rPr>
              <a:t>PLAY A</a:t>
            </a:r>
          </a:p>
          <a:p>
            <a:pPr marL="152396" lvl="1" indent="0" algn="l">
              <a:lnSpc>
                <a:spcPct val="125000"/>
              </a:lnSpc>
            </a:pPr>
            <a:r>
              <a:rPr lang="en-US" sz="10666" b="1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GAME</a:t>
            </a: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5476374" y="2208332"/>
            <a:ext cx="6384244" cy="464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en-US" sz="800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WHAT DO</a:t>
            </a:r>
          </a:p>
          <a:p>
            <a:pPr algn="r">
              <a:lnSpc>
                <a:spcPct val="115000"/>
              </a:lnSpc>
            </a:pPr>
            <a:r>
              <a:rPr lang="en-US" sz="800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CUSTOMERS </a:t>
            </a:r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 SemiBold" pitchFamily="2" charset="0"/>
                <a:ea typeface="Oswald Regular"/>
                <a:cs typeface="Oswald Regular"/>
                <a:sym typeface="Oswald Regular"/>
              </a:rPr>
              <a:t>BUY</a:t>
            </a:r>
            <a:r>
              <a:rPr lang="en-US" sz="9600" b="1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?</a:t>
            </a:r>
            <a:endParaRPr lang="en-US" sz="8000" b="1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29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V="1">
            <a:off x="5387975" y="53972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prstClr val="white"/>
              </a:solidFill>
              <a:latin typeface="Oswald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E8E50-278E-4C9F-B424-E6BD70A0D955}"/>
              </a:ext>
            </a:extLst>
          </p:cNvPr>
          <p:cNvSpPr txBox="1">
            <a:spLocks/>
          </p:cNvSpPr>
          <p:nvPr/>
        </p:nvSpPr>
        <p:spPr>
          <a:xfrm>
            <a:off x="0" y="2656410"/>
            <a:ext cx="5802825" cy="330126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80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$40 MILLION</a:t>
            </a:r>
          </a:p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10666" b="1" kern="0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LOTTERY</a:t>
            </a:r>
            <a:r>
              <a:rPr lang="en-US" sz="10666" b="1" kern="0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swald SemiBold" pitchFamily="2" charset="0"/>
              </a:rPr>
              <a:t> </a:t>
            </a:r>
          </a:p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8000" dirty="0">
                <a:solidFill>
                  <a:srgbClr val="151515"/>
                </a:solidFill>
                <a:latin typeface="Oswald Medium" panose="02000603000000000000" pitchFamily="2" charset="0"/>
              </a:rPr>
              <a:t>Ticket</a:t>
            </a: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5288370" y="2077343"/>
            <a:ext cx="6384244" cy="223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8000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800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10666" kern="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Dime</a:t>
            </a:r>
            <a:endParaRPr lang="en-US" sz="10666" b="1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4DF17DC8-1F23-4677-9F2A-188DC32B475B}"/>
              </a:ext>
            </a:extLst>
          </p:cNvPr>
          <p:cNvSpPr txBox="1">
            <a:spLocks/>
          </p:cNvSpPr>
          <p:nvPr/>
        </p:nvSpPr>
        <p:spPr>
          <a:xfrm>
            <a:off x="3549517" y="1967278"/>
            <a:ext cx="4360525" cy="22343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8000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800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31866" kern="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&lt;</a:t>
            </a:r>
            <a:endParaRPr lang="en-US" sz="31866" b="1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B5C39CC7-56FA-D8F2-C48F-D983107A07AE}"/>
              </a:ext>
            </a:extLst>
          </p:cNvPr>
          <p:cNvSpPr txBox="1">
            <a:spLocks/>
          </p:cNvSpPr>
          <p:nvPr/>
        </p:nvSpPr>
        <p:spPr>
          <a:xfrm>
            <a:off x="5475255" y="-56012"/>
            <a:ext cx="6384244" cy="254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115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40868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H="1" flipV="1">
            <a:off x="5387975" y="53975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prstClr val="white"/>
              </a:solidFill>
              <a:latin typeface="Oswald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E8E50-278E-4C9F-B424-E6BD70A0D955}"/>
              </a:ext>
            </a:extLst>
          </p:cNvPr>
          <p:cNvSpPr txBox="1">
            <a:spLocks/>
          </p:cNvSpPr>
          <p:nvPr/>
        </p:nvSpPr>
        <p:spPr>
          <a:xfrm>
            <a:off x="0" y="2656410"/>
            <a:ext cx="7653867" cy="466616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6500" dirty="0">
                <a:solidFill>
                  <a:srgbClr val="151515"/>
                </a:solidFill>
                <a:latin typeface="Oswald Medium" panose="02000603000000000000" pitchFamily="2" charset="0"/>
              </a:rPr>
              <a:t>Why</a:t>
            </a:r>
            <a:r>
              <a:rPr lang="en-US" sz="65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 is the</a:t>
            </a:r>
          </a:p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6500" b="1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less </a:t>
            </a:r>
            <a:r>
              <a:rPr lang="en-US" sz="6500" dirty="0">
                <a:solidFill>
                  <a:srgbClr val="151515"/>
                </a:solidFill>
                <a:latin typeface="Oswald Medium" panose="02000603000000000000" pitchFamily="2" charset="0"/>
              </a:rPr>
              <a:t>valuable</a:t>
            </a:r>
            <a:r>
              <a:rPr lang="en-US" sz="6500" b="1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 </a:t>
            </a:r>
          </a:p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65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lottery ticket</a:t>
            </a:r>
          </a:p>
          <a:p>
            <a:pPr marL="152396" lvl="1" indent="0" algn="l" defTabSz="1219170">
              <a:buClr>
                <a:srgbClr val="1F497D"/>
              </a:buClr>
              <a:defRPr/>
            </a:pPr>
            <a:r>
              <a:rPr lang="en-US" sz="6500" b="1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more</a:t>
            </a:r>
            <a:r>
              <a:rPr lang="en-US" sz="6500" dirty="0">
                <a:solidFill>
                  <a:srgbClr val="151515"/>
                </a:solidFill>
                <a:latin typeface="Oswald Medium" panose="02000603000000000000" pitchFamily="2" charset="0"/>
              </a:rPr>
              <a:t> appealing</a:t>
            </a:r>
            <a:r>
              <a:rPr lang="en-US" sz="65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?</a:t>
            </a:r>
            <a:endParaRPr lang="en-US" sz="6500" kern="0" dirty="0">
              <a:solidFill>
                <a:srgbClr val="FFCE00"/>
              </a:solidFill>
              <a:latin typeface="Oswald SemiBold" pitchFamily="2" charset="0"/>
            </a:endParaRP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5476374" y="-228599"/>
            <a:ext cx="6384244" cy="708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8000" kern="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Hypothesize</a:t>
            </a:r>
          </a:p>
        </p:txBody>
      </p:sp>
    </p:spTree>
    <p:extLst>
      <p:ext uri="{BB962C8B-B14F-4D97-AF65-F5344CB8AC3E}">
        <p14:creationId xmlns:p14="http://schemas.microsoft.com/office/powerpoint/2010/main" val="33898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V="1">
            <a:off x="5387975" y="53972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prstClr val="white"/>
              </a:solidFill>
              <a:latin typeface="Oswald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E8E50-278E-4C9F-B424-E6BD70A0D955}"/>
              </a:ext>
            </a:extLst>
          </p:cNvPr>
          <p:cNvSpPr txBox="1">
            <a:spLocks/>
          </p:cNvSpPr>
          <p:nvPr/>
        </p:nvSpPr>
        <p:spPr>
          <a:xfrm>
            <a:off x="205593" y="4737254"/>
            <a:ext cx="6830329" cy="13176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l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48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Dr. Baba </a:t>
            </a:r>
            <a:r>
              <a:rPr lang="en-US" sz="4800" dirty="0">
                <a:solidFill>
                  <a:srgbClr val="151515"/>
                </a:solidFill>
                <a:latin typeface="Oswald Medium" panose="02000603000000000000" pitchFamily="2" charset="0"/>
              </a:rPr>
              <a:t>Shiv</a:t>
            </a:r>
            <a:endParaRPr lang="en-US" sz="4800" dirty="0">
              <a:solidFill>
                <a:srgbClr val="FFCE00"/>
              </a:solidFill>
              <a:latin typeface="Oswald SemiBold" pitchFamily="2" charset="0"/>
            </a:endParaRPr>
          </a:p>
          <a:p>
            <a:pPr marL="152396" lvl="1" indent="0" algn="l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5333" b="1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Stanford</a:t>
            </a:r>
            <a:endParaRPr lang="en-US" sz="4800" b="1" dirty="0">
              <a:solidFill>
                <a:srgbClr val="FFCE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Oswald SemiBold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89D52-3002-406A-B765-6014BF17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94" y="447605"/>
            <a:ext cx="3888871" cy="412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Image result for descartes error">
            <a:extLst>
              <a:ext uri="{FF2B5EF4-FFF2-40B4-BE49-F238E27FC236}">
                <a16:creationId xmlns:a16="http://schemas.microsoft.com/office/drawing/2014/main" id="{CBA41E8E-76F0-4E2A-8544-AF99ED6F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83" y="393747"/>
            <a:ext cx="2727285" cy="418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2EE666-146C-4833-B0E5-C0FF95525627}"/>
              </a:ext>
            </a:extLst>
          </p:cNvPr>
          <p:cNvSpPr txBox="1">
            <a:spLocks/>
          </p:cNvSpPr>
          <p:nvPr/>
        </p:nvSpPr>
        <p:spPr>
          <a:xfrm>
            <a:off x="4875265" y="4737253"/>
            <a:ext cx="6830329" cy="13176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r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48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Dr. Antonio </a:t>
            </a:r>
            <a:r>
              <a:rPr lang="en-US" sz="4800" kern="0" dirty="0" err="1">
                <a:solidFill>
                  <a:srgbClr val="151515"/>
                </a:solidFill>
                <a:latin typeface="Oswald Medium" panose="02000603000000000000" pitchFamily="2" charset="0"/>
              </a:rPr>
              <a:t>Demasio</a:t>
            </a:r>
            <a:endParaRPr lang="en-US" sz="4800" dirty="0">
              <a:solidFill>
                <a:srgbClr val="FFCE00"/>
              </a:solidFill>
              <a:latin typeface="Oswald SemiBold" pitchFamily="2" charset="0"/>
            </a:endParaRPr>
          </a:p>
          <a:p>
            <a:pPr marL="152396" lvl="1" indent="0" algn="r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53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USC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Oswal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V="1">
            <a:off x="5387975" y="53972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prstClr val="white"/>
              </a:solidFill>
              <a:latin typeface="Oswald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E8E50-278E-4C9F-B424-E6BD70A0D955}"/>
              </a:ext>
            </a:extLst>
          </p:cNvPr>
          <p:cNvSpPr txBox="1">
            <a:spLocks/>
          </p:cNvSpPr>
          <p:nvPr/>
        </p:nvSpPr>
        <p:spPr>
          <a:xfrm>
            <a:off x="199882" y="3427217"/>
            <a:ext cx="6830329" cy="466616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l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80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Key</a:t>
            </a:r>
            <a:r>
              <a:rPr lang="en-US" sz="7200" kern="0" dirty="0">
                <a:solidFill>
                  <a:srgbClr val="151515"/>
                </a:solidFill>
                <a:latin typeface="Oswald Medium" panose="02000603000000000000" pitchFamily="2" charset="0"/>
              </a:rPr>
              <a:t> </a:t>
            </a:r>
          </a:p>
          <a:p>
            <a:pPr marL="152396" lvl="1" indent="0" algn="l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8000" b="1" dirty="0">
                <a:solidFill>
                  <a:srgbClr val="FFCE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SemiBold" pitchFamily="2" charset="0"/>
              </a:rPr>
              <a:t>Takeaway</a:t>
            </a: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5476374" y="1"/>
            <a:ext cx="6384244" cy="685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8000" kern="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Customer decisions driven by </a:t>
            </a:r>
            <a:r>
              <a:rPr lang="en-US" sz="8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17599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V="1">
            <a:off x="5387975" y="53972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prstClr val="white"/>
              </a:solidFill>
              <a:latin typeface="Oswald"/>
              <a:sym typeface="Arial"/>
            </a:endParaRPr>
          </a:p>
        </p:txBody>
      </p:sp>
      <p:sp>
        <p:nvSpPr>
          <p:cNvPr id="20" name="Google Shape;58;p13"/>
          <p:cNvSpPr txBox="1"/>
          <p:nvPr/>
        </p:nvSpPr>
        <p:spPr>
          <a:xfrm>
            <a:off x="6871120" y="3672938"/>
            <a:ext cx="4993123" cy="29874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lnSpc>
                <a:spcPct val="125000"/>
              </a:lnSpc>
              <a:buClr>
                <a:srgbClr val="000000"/>
              </a:buClr>
              <a:defRPr/>
            </a:pPr>
            <a:r>
              <a:rPr lang="en-US" sz="8000" kern="0" dirty="0">
                <a:solidFill>
                  <a:srgbClr val="151515"/>
                </a:solidFill>
                <a:latin typeface="Oswald SemiBold" pitchFamily="2" charset="0"/>
                <a:ea typeface="Oswald Regular"/>
                <a:cs typeface="Oswald Regular"/>
                <a:sym typeface="Oswald Regular"/>
              </a:rPr>
              <a:t>GOOGLE</a:t>
            </a:r>
          </a:p>
          <a:p>
            <a:pPr algn="r" defTabSz="1219170">
              <a:lnSpc>
                <a:spcPct val="125000"/>
              </a:lnSpc>
              <a:buClr>
                <a:srgbClr val="000000"/>
              </a:buClr>
              <a:defRPr/>
            </a:pPr>
            <a:r>
              <a:rPr lang="en-US" sz="8000" kern="0" dirty="0">
                <a:solidFill>
                  <a:srgbClr val="151515"/>
                </a:solidFill>
                <a:latin typeface="Oswald SemiBold" pitchFamily="2" charset="0"/>
                <a:ea typeface="Oswald Regular"/>
                <a:cs typeface="Oswald Regular"/>
                <a:sym typeface="Oswald Regular"/>
              </a:rPr>
              <a:t>GLASS</a:t>
            </a:r>
            <a:endParaRPr lang="en-US" sz="6400" kern="0" dirty="0">
              <a:solidFill>
                <a:srgbClr val="151515"/>
              </a:solidFill>
              <a:latin typeface="Oswald SemiBold" pitchFamily="2" charset="0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8" name="Picture 2" descr="http://b-i.forbesimg.com/johnnosta/files/2014/01/DSC_0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889" y="2164341"/>
            <a:ext cx="7066251" cy="46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.ytimg.com/vi/FlfZ9FNC99k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"/>
            <a:ext cx="12192000" cy="68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2"/>
          <p:cNvSpPr/>
          <p:nvPr/>
        </p:nvSpPr>
        <p:spPr>
          <a:xfrm rot="5400000" flipV="1">
            <a:off x="5387975" y="53972"/>
            <a:ext cx="6857999" cy="67500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 dirty="0">
              <a:solidFill>
                <a:prstClr val="white"/>
              </a:solidFill>
              <a:latin typeface="Oswald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CE8E50-278E-4C9F-B424-E6BD70A0D955}"/>
              </a:ext>
            </a:extLst>
          </p:cNvPr>
          <p:cNvSpPr txBox="1">
            <a:spLocks/>
          </p:cNvSpPr>
          <p:nvPr/>
        </p:nvSpPr>
        <p:spPr>
          <a:xfrm>
            <a:off x="293176" y="2479482"/>
            <a:ext cx="5802825" cy="330126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lvl="1" indent="0" algn="l" defTabSz="1219170">
              <a:lnSpc>
                <a:spcPct val="125000"/>
              </a:lnSpc>
              <a:buClr>
                <a:srgbClr val="1F497D"/>
              </a:buClr>
              <a:defRPr/>
            </a:pPr>
            <a:r>
              <a:rPr lang="en-US" sz="8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0"/>
              </a:rPr>
              <a:t>Lottery Tickets</a:t>
            </a: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5441947" y="1731796"/>
            <a:ext cx="6384244" cy="223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8000" kern="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8000" kern="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10666" dirty="0">
                <a:solidFill>
                  <a:schemeClr val="tx1">
                    <a:lumMod val="75000"/>
                    <a:lumOff val="25000"/>
                  </a:schemeClr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Value</a:t>
            </a:r>
            <a:endParaRPr lang="en-US" sz="10666" b="1" kern="0" dirty="0">
              <a:solidFill>
                <a:schemeClr val="tx1">
                  <a:lumMod val="75000"/>
                  <a:lumOff val="25000"/>
                </a:schemeClr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4DF17DC8-1F23-4677-9F2A-188DC32B475B}"/>
              </a:ext>
            </a:extLst>
          </p:cNvPr>
          <p:cNvSpPr txBox="1">
            <a:spLocks/>
          </p:cNvSpPr>
          <p:nvPr/>
        </p:nvSpPr>
        <p:spPr>
          <a:xfrm>
            <a:off x="2255000" y="2122205"/>
            <a:ext cx="5891097" cy="22343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6400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endParaRPr lang="en-US" sz="6400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  <a:p>
            <a:pPr algn="r" defTabSz="1219170">
              <a:lnSpc>
                <a:spcPct val="115000"/>
              </a:lnSpc>
              <a:buClr>
                <a:prstClr val="black"/>
              </a:buClr>
              <a:defRPr/>
            </a:pPr>
            <a:r>
              <a:rPr lang="en-US" sz="22133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2</a:t>
            </a:r>
            <a:r>
              <a:rPr lang="en-US" sz="22133" kern="0" dirty="0">
                <a:solidFill>
                  <a:srgbClr val="151515"/>
                </a:solidFill>
                <a:latin typeface="Oswald Medium" panose="02000603000000000000" pitchFamily="2" charset="0"/>
                <a:ea typeface="Oswald Regular"/>
                <a:cs typeface="Oswald Regular"/>
                <a:sym typeface="Oswald Regular"/>
              </a:rPr>
              <a:t>0x</a:t>
            </a:r>
            <a:endParaRPr lang="en-US" sz="22133" b="1" kern="0" dirty="0">
              <a:solidFill>
                <a:srgbClr val="151515"/>
              </a:solidFill>
              <a:latin typeface="Oswald Medium" panose="02000603000000000000" pitchFamily="2" charset="0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0EE6C4-8457-4C9E-9643-CE7C68E51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17" y="1731795"/>
            <a:ext cx="5415380" cy="54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344892"/>
            <a:ext cx="622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INTERVIEWING IS HARD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587305" y="580311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swald SemiBold" pitchFamily="2" charset="77"/>
              </a:rPr>
              <a:t>PROBLEM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8A84C7-49B0-3213-E07A-18E093BC76AE}"/>
              </a:ext>
            </a:extLst>
          </p:cNvPr>
          <p:cNvGrpSpPr/>
          <p:nvPr/>
        </p:nvGrpSpPr>
        <p:grpSpPr>
          <a:xfrm>
            <a:off x="2160546" y="2880790"/>
            <a:ext cx="4458250" cy="1459655"/>
            <a:chOff x="2160546" y="2880790"/>
            <a:chExt cx="4458250" cy="14596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C43EFF-3807-8554-18EC-55D657CABD4F}"/>
                </a:ext>
              </a:extLst>
            </p:cNvPr>
            <p:cNvGrpSpPr/>
            <p:nvPr/>
          </p:nvGrpSpPr>
          <p:grpSpPr>
            <a:xfrm>
              <a:off x="2160546" y="2880790"/>
              <a:ext cx="1459656" cy="1459655"/>
              <a:chOff x="1543352" y="3073302"/>
              <a:chExt cx="2043954" cy="204395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A0A1C38-6B19-5D0B-D0D2-E65705D25C22}"/>
                  </a:ext>
                </a:extLst>
              </p:cNvPr>
              <p:cNvGrpSpPr/>
              <p:nvPr/>
            </p:nvGrpSpPr>
            <p:grpSpPr>
              <a:xfrm>
                <a:off x="1543352" y="3073302"/>
                <a:ext cx="2043954" cy="2043953"/>
                <a:chOff x="1543352" y="3073302"/>
                <a:chExt cx="2043954" cy="2043953"/>
              </a:xfrm>
            </p:grpSpPr>
            <p:pic>
              <p:nvPicPr>
                <p:cNvPr id="6" name="Picture 5" descr="A picture containing text, vector graphics&#10;&#10;Description automatically generated">
                  <a:extLst>
                    <a:ext uri="{FF2B5EF4-FFF2-40B4-BE49-F238E27FC236}">
                      <a16:creationId xmlns:a16="http://schemas.microsoft.com/office/drawing/2014/main" id="{6975CB48-E13E-8A68-9512-006F2B052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36" t="-1707" r="34018" b="38334"/>
                <a:stretch/>
              </p:blipFill>
              <p:spPr>
                <a:xfrm>
                  <a:off x="1543352" y="3073303"/>
                  <a:ext cx="2043954" cy="2043952"/>
                </a:xfrm>
                <a:prstGeom prst="ellipse">
                  <a:avLst/>
                </a:prstGeom>
              </p:spPr>
            </p:pic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E2BC65-0585-7FFE-984B-CB03FFE1078A}"/>
                    </a:ext>
                  </a:extLst>
                </p:cNvPr>
                <p:cNvSpPr/>
                <p:nvPr/>
              </p:nvSpPr>
              <p:spPr>
                <a:xfrm>
                  <a:off x="1543352" y="3073302"/>
                  <a:ext cx="2043953" cy="204395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CE4298C-AEB1-3668-0170-8C0438D26AE1}"/>
                  </a:ext>
                </a:extLst>
              </p:cNvPr>
              <p:cNvSpPr/>
              <p:nvPr/>
            </p:nvSpPr>
            <p:spPr>
              <a:xfrm rot="21012646">
                <a:off x="2076557" y="4054474"/>
                <a:ext cx="238018" cy="1170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26EB1BC-211B-3F9D-D093-CC710CFD5552}"/>
                  </a:ext>
                </a:extLst>
              </p:cNvPr>
              <p:cNvCxnSpPr>
                <a:cxnSpLocks/>
              </p:cNvCxnSpPr>
              <p:nvPr/>
            </p:nvCxnSpPr>
            <p:spPr>
              <a:xfrm rot="571183" flipV="1">
                <a:off x="2126225" y="4096076"/>
                <a:ext cx="138681" cy="337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70337A-051E-43BD-1FF5-118D6C2BA9F9}"/>
                </a:ext>
              </a:extLst>
            </p:cNvPr>
            <p:cNvSpPr txBox="1"/>
            <p:nvPr/>
          </p:nvSpPr>
          <p:spPr>
            <a:xfrm>
              <a:off x="3803266" y="3317776"/>
              <a:ext cx="2815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Talking to strangers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4C93C7-346B-1848-C1E0-1E91953EBC07}"/>
              </a:ext>
            </a:extLst>
          </p:cNvPr>
          <p:cNvGrpSpPr/>
          <p:nvPr/>
        </p:nvGrpSpPr>
        <p:grpSpPr>
          <a:xfrm>
            <a:off x="2160546" y="4759509"/>
            <a:ext cx="4458250" cy="1461600"/>
            <a:chOff x="2160546" y="4759509"/>
            <a:chExt cx="4458250" cy="146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4316D5-66EA-6727-F230-213EFFDCF7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0546" y="4759509"/>
              <a:ext cx="1461600" cy="1461600"/>
              <a:chOff x="4888297" y="4104033"/>
              <a:chExt cx="2043953" cy="2043953"/>
            </a:xfrm>
          </p:grpSpPr>
          <p:pic>
            <p:nvPicPr>
              <p:cNvPr id="27" name="Picture 2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2C9003D-F2CD-1EA5-8447-D0905A259C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8" t="3249" r="61785" b="50000"/>
              <a:stretch/>
            </p:blipFill>
            <p:spPr>
              <a:xfrm>
                <a:off x="4888297" y="4104033"/>
                <a:ext cx="2043953" cy="2043953"/>
              </a:xfrm>
              <a:prstGeom prst="ellipse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F1F6DB-08D6-5B1C-BDC3-EE7D3F16D28F}"/>
                  </a:ext>
                </a:extLst>
              </p:cNvPr>
              <p:cNvSpPr/>
              <p:nvPr/>
            </p:nvSpPr>
            <p:spPr>
              <a:xfrm>
                <a:off x="4888297" y="4104033"/>
                <a:ext cx="2043953" cy="204395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2521FB-CB5E-28EB-C801-D26E5F6A12AF}"/>
                </a:ext>
              </a:extLst>
            </p:cNvPr>
            <p:cNvSpPr txBox="1"/>
            <p:nvPr/>
          </p:nvSpPr>
          <p:spPr>
            <a:xfrm>
              <a:off x="3803266" y="5140275"/>
              <a:ext cx="2815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Asking about feelings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F45EAEB-8166-F977-43D5-B4BE843E5B01}"/>
              </a:ext>
            </a:extLst>
          </p:cNvPr>
          <p:cNvGrpSpPr/>
          <p:nvPr/>
        </p:nvGrpSpPr>
        <p:grpSpPr>
          <a:xfrm>
            <a:off x="6824142" y="2880790"/>
            <a:ext cx="4482476" cy="1461600"/>
            <a:chOff x="6824142" y="2880790"/>
            <a:chExt cx="4482476" cy="14616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63346A-4BFD-0938-839A-6EACAFF25D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24142" y="2880790"/>
              <a:ext cx="1461600" cy="1461600"/>
              <a:chOff x="6570989" y="2940470"/>
              <a:chExt cx="2043953" cy="2043953"/>
            </a:xfrm>
          </p:grpSpPr>
          <p:pic>
            <p:nvPicPr>
              <p:cNvPr id="24" name="Picture 23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A207FEA3-8EAE-A6DD-1100-6EE8A4F1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98" t="3249" r="57404" b="50000"/>
              <a:stretch/>
            </p:blipFill>
            <p:spPr>
              <a:xfrm>
                <a:off x="6570989" y="2940470"/>
                <a:ext cx="2043953" cy="2043953"/>
              </a:xfrm>
              <a:prstGeom prst="ellipse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9A59D2-719F-F535-C723-9D5F11DBE369}"/>
                  </a:ext>
                </a:extLst>
              </p:cNvPr>
              <p:cNvSpPr/>
              <p:nvPr/>
            </p:nvSpPr>
            <p:spPr>
              <a:xfrm>
                <a:off x="6570989" y="2940470"/>
                <a:ext cx="2043953" cy="204395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1DD42D-8BA3-F6E8-290B-C2E2A718D8BD}"/>
                </a:ext>
              </a:extLst>
            </p:cNvPr>
            <p:cNvSpPr txBox="1"/>
            <p:nvPr/>
          </p:nvSpPr>
          <p:spPr>
            <a:xfrm>
              <a:off x="8491088" y="3289403"/>
              <a:ext cx="2815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Knowing what to ask (and not ask)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D33111-0F51-490B-4F81-8DFBE1D93719}"/>
              </a:ext>
            </a:extLst>
          </p:cNvPr>
          <p:cNvGrpSpPr/>
          <p:nvPr/>
        </p:nvGrpSpPr>
        <p:grpSpPr>
          <a:xfrm>
            <a:off x="6835158" y="4759509"/>
            <a:ext cx="4471460" cy="1461600"/>
            <a:chOff x="6835158" y="4759509"/>
            <a:chExt cx="4471460" cy="14616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D6AAAAA-461C-0203-3504-909B436207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35158" y="4759509"/>
              <a:ext cx="1439568" cy="1461600"/>
              <a:chOff x="5679787" y="3951191"/>
              <a:chExt cx="2043953" cy="2075235"/>
            </a:xfrm>
          </p:grpSpPr>
          <p:pic>
            <p:nvPicPr>
              <p:cNvPr id="40" name="Picture 39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70039D03-2956-2803-9C56-7E50FA0459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08" t="5948" r="45694" b="46585"/>
              <a:stretch/>
            </p:blipFill>
            <p:spPr>
              <a:xfrm>
                <a:off x="5679787" y="3951191"/>
                <a:ext cx="2043953" cy="2075235"/>
              </a:xfrm>
              <a:prstGeom prst="ellipse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D68D49-4249-F7FA-91EF-7639BC69903A}"/>
                  </a:ext>
                </a:extLst>
              </p:cNvPr>
              <p:cNvSpPr/>
              <p:nvPr/>
            </p:nvSpPr>
            <p:spPr>
              <a:xfrm>
                <a:off x="5679787" y="3982473"/>
                <a:ext cx="2043953" cy="204395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964545-6258-3067-4505-8A443C12B46B}"/>
                </a:ext>
              </a:extLst>
            </p:cNvPr>
            <p:cNvSpPr txBox="1"/>
            <p:nvPr/>
          </p:nvSpPr>
          <p:spPr>
            <a:xfrm>
              <a:off x="8491088" y="5136366"/>
              <a:ext cx="2815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Pandemic increased anxiety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408193" y="1344892"/>
            <a:ext cx="8254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Oswald Light" pitchFamily="2" charset="0"/>
              </a:rPr>
              <a:t>LOTTERY TICKET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Oswald Light" pitchFamily="2" charset="0"/>
              </a:rPr>
              <a:t>vs DIME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408193" y="580311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LESSON PLAN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4DED3E-2816-9B21-E57F-913D104C0588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D3C379-7614-9E97-3A31-09362D5008D1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FA542C8-1721-F96D-4ECC-227376B3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61" y="4201591"/>
            <a:ext cx="5387693" cy="3030577"/>
          </a:xfrm>
          <a:prstGeom prst="rect">
            <a:avLst/>
          </a:prstGeom>
        </p:spPr>
      </p:pic>
      <p:pic>
        <p:nvPicPr>
          <p:cNvPr id="1028" name="Picture 4" descr="Justin Wilcox, Federico Mammano - Winners Experiential Entrepreneurship Exercises (3E)">
            <a:extLst>
              <a:ext uri="{FF2B5EF4-FFF2-40B4-BE49-F238E27FC236}">
                <a16:creationId xmlns:a16="http://schemas.microsoft.com/office/drawing/2014/main" id="{3768AE9B-C0F9-0198-A3E8-A1288AD7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3" y="0"/>
            <a:ext cx="502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BETTER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SOLUTION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Practice, practice, practice (use a skills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progression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what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9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BETTER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SOLUTION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Practice, practice, practice (use a skills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progression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what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6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344892"/>
            <a:ext cx="622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LET’S PLAY A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587305" y="580311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swald SemiBold" pitchFamily="2" charset="77"/>
              </a:rPr>
              <a:t>WHAT TO ASK?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53556A-C35A-484E-AB85-8FF4D358D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63" y="1987509"/>
            <a:ext cx="8171722" cy="45965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0C164E-7BAC-EFB2-8B01-A8E7700FE851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0261F7-8E70-D5B2-A02C-3E57F6798247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344892"/>
            <a:ext cx="622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LET’S PLAY A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587305" y="580311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swald SemiBold" pitchFamily="2" charset="77"/>
              </a:rPr>
              <a:t>WHAT TO ASK?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53556A-C35A-484E-AB85-8FF4D358D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63" y="1987509"/>
            <a:ext cx="8171722" cy="459659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0C164E-7BAC-EFB2-8B01-A8E7700FE851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0261F7-8E70-D5B2-A02C-3E57F6798247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344892"/>
            <a:ext cx="825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CUSTOMER INTERVIEWING CARDS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587305" y="580311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swald SemiBold" pitchFamily="2" charset="77"/>
              </a:rPr>
              <a:t>LESSON PLAN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4DED3E-2816-9B21-E57F-913D104C0588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D3C379-7614-9E97-3A31-09362D5008D1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5FA542C8-1721-F96D-4ECC-227376B3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99" y="2175889"/>
            <a:ext cx="8323753" cy="46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BETTER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SOLUTION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Practice, practice, practice (use a skills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progression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what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BETTER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SOLUTION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Practice, practice, practice (use a skills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progression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what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0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Right 9">
            <a:extLst>
              <a:ext uri="{FF2B5EF4-FFF2-40B4-BE49-F238E27FC236}">
                <a16:creationId xmlns:a16="http://schemas.microsoft.com/office/drawing/2014/main" id="{DAAFAB1E-B53D-70A5-28B1-4A0553CB0EFD}"/>
              </a:ext>
            </a:extLst>
          </p:cNvPr>
          <p:cNvSpPr/>
          <p:nvPr/>
        </p:nvSpPr>
        <p:spPr>
          <a:xfrm rot="19800000">
            <a:off x="8289551" y="2241371"/>
            <a:ext cx="1114470" cy="215506"/>
          </a:xfrm>
          <a:custGeom>
            <a:avLst/>
            <a:gdLst>
              <a:gd name="connsiteX0" fmla="*/ 0 w 5951855"/>
              <a:gd name="connsiteY0" fmla="*/ 200596 h 830351"/>
              <a:gd name="connsiteX1" fmla="*/ 5389882 w 5951855"/>
              <a:gd name="connsiteY1" fmla="*/ 200596 h 830351"/>
              <a:gd name="connsiteX2" fmla="*/ 5389882 w 5951855"/>
              <a:gd name="connsiteY2" fmla="*/ 0 h 830351"/>
              <a:gd name="connsiteX3" fmla="*/ 5951855 w 5951855"/>
              <a:gd name="connsiteY3" fmla="*/ 415176 h 830351"/>
              <a:gd name="connsiteX4" fmla="*/ 5389882 w 5951855"/>
              <a:gd name="connsiteY4" fmla="*/ 830351 h 830351"/>
              <a:gd name="connsiteX5" fmla="*/ 5389882 w 5951855"/>
              <a:gd name="connsiteY5" fmla="*/ 629755 h 830351"/>
              <a:gd name="connsiteX6" fmla="*/ 0 w 5951855"/>
              <a:gd name="connsiteY6" fmla="*/ 629755 h 830351"/>
              <a:gd name="connsiteX7" fmla="*/ 0 w 5951855"/>
              <a:gd name="connsiteY7" fmla="*/ 200596 h 830351"/>
              <a:gd name="connsiteX0" fmla="*/ 5566 w 5957421"/>
              <a:gd name="connsiteY0" fmla="*/ 200596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5566 w 5957421"/>
              <a:gd name="connsiteY6" fmla="*/ 629755 h 830351"/>
              <a:gd name="connsiteX7" fmla="*/ 0 w 5957421"/>
              <a:gd name="connsiteY7" fmla="*/ 391098 h 830351"/>
              <a:gd name="connsiteX8" fmla="*/ 5566 w 5957421"/>
              <a:gd name="connsiteY8" fmla="*/ 200596 h 830351"/>
              <a:gd name="connsiteX0" fmla="*/ 0 w 5957421"/>
              <a:gd name="connsiteY0" fmla="*/ 391098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5566 w 5957421"/>
              <a:gd name="connsiteY6" fmla="*/ 629755 h 830351"/>
              <a:gd name="connsiteX7" fmla="*/ 0 w 5957421"/>
              <a:gd name="connsiteY7" fmla="*/ 391098 h 830351"/>
              <a:gd name="connsiteX0" fmla="*/ 0 w 5957421"/>
              <a:gd name="connsiteY0" fmla="*/ 391098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0 w 5957421"/>
              <a:gd name="connsiteY6" fmla="*/ 391098 h 83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7421" h="830351">
                <a:moveTo>
                  <a:pt x="0" y="391098"/>
                </a:moveTo>
                <a:lnTo>
                  <a:pt x="5395448" y="200596"/>
                </a:lnTo>
                <a:lnTo>
                  <a:pt x="5395448" y="0"/>
                </a:lnTo>
                <a:lnTo>
                  <a:pt x="5957421" y="415176"/>
                </a:lnTo>
                <a:lnTo>
                  <a:pt x="5395448" y="830351"/>
                </a:lnTo>
                <a:lnTo>
                  <a:pt x="5395448" y="629755"/>
                </a:lnTo>
                <a:lnTo>
                  <a:pt x="0" y="39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-2086032" y="461870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-832425" y="53492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405230" y="1264095"/>
            <a:ext cx="622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Oswald Light" pitchFamily="2" charset="0"/>
              </a:rPr>
              <a:t>SKILLS PROGRESSION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384922" y="577362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swald SemiBold" pitchFamily="2" charset="77"/>
              </a:rPr>
              <a:t>CUSTOMER INTERVIEWING</a:t>
            </a:r>
          </a:p>
        </p:txBody>
      </p:sp>
      <p:sp>
        <p:nvSpPr>
          <p:cNvPr id="5" name="Rectangle 372">
            <a:extLst>
              <a:ext uri="{FF2B5EF4-FFF2-40B4-BE49-F238E27FC236}">
                <a16:creationId xmlns:a16="http://schemas.microsoft.com/office/drawing/2014/main" id="{C93066F5-CF6A-8D94-18D5-E5C81C707047}"/>
              </a:ext>
            </a:extLst>
          </p:cNvPr>
          <p:cNvSpPr/>
          <p:nvPr/>
        </p:nvSpPr>
        <p:spPr>
          <a:xfrm>
            <a:off x="5228171" y="4792436"/>
            <a:ext cx="1429699" cy="1735774"/>
          </a:xfrm>
          <a:custGeom>
            <a:avLst/>
            <a:gdLst>
              <a:gd name="connsiteX0" fmla="*/ 0 w 3127205"/>
              <a:gd name="connsiteY0" fmla="*/ 0 h 862129"/>
              <a:gd name="connsiteX1" fmla="*/ 3127205 w 3127205"/>
              <a:gd name="connsiteY1" fmla="*/ 0 h 862129"/>
              <a:gd name="connsiteX2" fmla="*/ 3127205 w 3127205"/>
              <a:gd name="connsiteY2" fmla="*/ 862129 h 862129"/>
              <a:gd name="connsiteX3" fmla="*/ 0 w 3127205"/>
              <a:gd name="connsiteY3" fmla="*/ 862129 h 862129"/>
              <a:gd name="connsiteX4" fmla="*/ 0 w 3127205"/>
              <a:gd name="connsiteY4" fmla="*/ 0 h 862129"/>
              <a:gd name="connsiteX0" fmla="*/ 0 w 3127205"/>
              <a:gd name="connsiteY0" fmla="*/ 0 h 1957283"/>
              <a:gd name="connsiteX1" fmla="*/ 3127205 w 3127205"/>
              <a:gd name="connsiteY1" fmla="*/ 0 h 1957283"/>
              <a:gd name="connsiteX2" fmla="*/ 1564219 w 3127205"/>
              <a:gd name="connsiteY2" fmla="*/ 1957283 h 1957283"/>
              <a:gd name="connsiteX3" fmla="*/ 0 w 3127205"/>
              <a:gd name="connsiteY3" fmla="*/ 862129 h 1957283"/>
              <a:gd name="connsiteX4" fmla="*/ 0 w 3127205"/>
              <a:gd name="connsiteY4" fmla="*/ 0 h 1957283"/>
              <a:gd name="connsiteX0" fmla="*/ 0 w 1564219"/>
              <a:gd name="connsiteY0" fmla="*/ 0 h 1957283"/>
              <a:gd name="connsiteX1" fmla="*/ 1415363 w 1564219"/>
              <a:gd name="connsiteY1" fmla="*/ 1350335 h 1957283"/>
              <a:gd name="connsiteX2" fmla="*/ 1564219 w 1564219"/>
              <a:gd name="connsiteY2" fmla="*/ 1957283 h 1957283"/>
              <a:gd name="connsiteX3" fmla="*/ 0 w 1564219"/>
              <a:gd name="connsiteY3" fmla="*/ 862129 h 1957283"/>
              <a:gd name="connsiteX4" fmla="*/ 0 w 1564219"/>
              <a:gd name="connsiteY4" fmla="*/ 0 h 1957283"/>
              <a:gd name="connsiteX0" fmla="*/ 0 w 1606749"/>
              <a:gd name="connsiteY0" fmla="*/ 0 h 1957283"/>
              <a:gd name="connsiteX1" fmla="*/ 1606749 w 1606749"/>
              <a:gd name="connsiteY1" fmla="*/ 1073889 h 1957283"/>
              <a:gd name="connsiteX2" fmla="*/ 1564219 w 1606749"/>
              <a:gd name="connsiteY2" fmla="*/ 1957283 h 1957283"/>
              <a:gd name="connsiteX3" fmla="*/ 0 w 1606749"/>
              <a:gd name="connsiteY3" fmla="*/ 862129 h 1957283"/>
              <a:gd name="connsiteX4" fmla="*/ 0 w 1606749"/>
              <a:gd name="connsiteY4" fmla="*/ 0 h 1957283"/>
              <a:gd name="connsiteX0" fmla="*/ 0 w 1620860"/>
              <a:gd name="connsiteY0" fmla="*/ 0 h 1957283"/>
              <a:gd name="connsiteX1" fmla="*/ 1620860 w 1620860"/>
              <a:gd name="connsiteY1" fmla="*/ 1065422 h 1957283"/>
              <a:gd name="connsiteX2" fmla="*/ 1564219 w 1620860"/>
              <a:gd name="connsiteY2" fmla="*/ 1957283 h 1957283"/>
              <a:gd name="connsiteX3" fmla="*/ 0 w 1620860"/>
              <a:gd name="connsiteY3" fmla="*/ 862129 h 1957283"/>
              <a:gd name="connsiteX4" fmla="*/ 0 w 1620860"/>
              <a:gd name="connsiteY4" fmla="*/ 0 h 1957283"/>
              <a:gd name="connsiteX0" fmla="*/ 0 w 1623485"/>
              <a:gd name="connsiteY0" fmla="*/ 0 h 1951639"/>
              <a:gd name="connsiteX1" fmla="*/ 1620860 w 1623485"/>
              <a:gd name="connsiteY1" fmla="*/ 1065422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485"/>
              <a:gd name="connsiteY0" fmla="*/ 0 h 1951639"/>
              <a:gd name="connsiteX1" fmla="*/ 1527726 w 1623485"/>
              <a:gd name="connsiteY1" fmla="*/ 1121867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485"/>
              <a:gd name="connsiteY0" fmla="*/ 0 h 1951639"/>
              <a:gd name="connsiteX1" fmla="*/ 1620860 w 1623485"/>
              <a:gd name="connsiteY1" fmla="*/ 1076712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609"/>
              <a:gd name="connsiteY0" fmla="*/ 0 h 1951639"/>
              <a:gd name="connsiteX1" fmla="*/ 1623609 w 1623609"/>
              <a:gd name="connsiteY1" fmla="*/ 1090319 h 1951639"/>
              <a:gd name="connsiteX2" fmla="*/ 1623485 w 1623609"/>
              <a:gd name="connsiteY2" fmla="*/ 1951639 h 1951639"/>
              <a:gd name="connsiteX3" fmla="*/ 0 w 1623609"/>
              <a:gd name="connsiteY3" fmla="*/ 862129 h 1951639"/>
              <a:gd name="connsiteX4" fmla="*/ 0 w 1623609"/>
              <a:gd name="connsiteY4" fmla="*/ 0 h 19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09" h="1951639">
                <a:moveTo>
                  <a:pt x="0" y="0"/>
                </a:moveTo>
                <a:lnTo>
                  <a:pt x="1623609" y="1090319"/>
                </a:lnTo>
                <a:cubicBezTo>
                  <a:pt x="1623568" y="1377426"/>
                  <a:pt x="1623526" y="1664532"/>
                  <a:pt x="1623485" y="1951639"/>
                </a:cubicBezTo>
                <a:lnTo>
                  <a:pt x="0" y="86212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372">
            <a:extLst>
              <a:ext uri="{FF2B5EF4-FFF2-40B4-BE49-F238E27FC236}">
                <a16:creationId xmlns:a16="http://schemas.microsoft.com/office/drawing/2014/main" id="{6644B324-5121-7483-251C-AC589F5E0E61}"/>
              </a:ext>
            </a:extLst>
          </p:cNvPr>
          <p:cNvSpPr/>
          <p:nvPr/>
        </p:nvSpPr>
        <p:spPr>
          <a:xfrm>
            <a:off x="7021386" y="3820162"/>
            <a:ext cx="1429699" cy="1735774"/>
          </a:xfrm>
          <a:custGeom>
            <a:avLst/>
            <a:gdLst>
              <a:gd name="connsiteX0" fmla="*/ 0 w 3127205"/>
              <a:gd name="connsiteY0" fmla="*/ 0 h 862129"/>
              <a:gd name="connsiteX1" fmla="*/ 3127205 w 3127205"/>
              <a:gd name="connsiteY1" fmla="*/ 0 h 862129"/>
              <a:gd name="connsiteX2" fmla="*/ 3127205 w 3127205"/>
              <a:gd name="connsiteY2" fmla="*/ 862129 h 862129"/>
              <a:gd name="connsiteX3" fmla="*/ 0 w 3127205"/>
              <a:gd name="connsiteY3" fmla="*/ 862129 h 862129"/>
              <a:gd name="connsiteX4" fmla="*/ 0 w 3127205"/>
              <a:gd name="connsiteY4" fmla="*/ 0 h 862129"/>
              <a:gd name="connsiteX0" fmla="*/ 0 w 3127205"/>
              <a:gd name="connsiteY0" fmla="*/ 0 h 1957283"/>
              <a:gd name="connsiteX1" fmla="*/ 3127205 w 3127205"/>
              <a:gd name="connsiteY1" fmla="*/ 0 h 1957283"/>
              <a:gd name="connsiteX2" fmla="*/ 1564219 w 3127205"/>
              <a:gd name="connsiteY2" fmla="*/ 1957283 h 1957283"/>
              <a:gd name="connsiteX3" fmla="*/ 0 w 3127205"/>
              <a:gd name="connsiteY3" fmla="*/ 862129 h 1957283"/>
              <a:gd name="connsiteX4" fmla="*/ 0 w 3127205"/>
              <a:gd name="connsiteY4" fmla="*/ 0 h 1957283"/>
              <a:gd name="connsiteX0" fmla="*/ 0 w 1564219"/>
              <a:gd name="connsiteY0" fmla="*/ 0 h 1957283"/>
              <a:gd name="connsiteX1" fmla="*/ 1415363 w 1564219"/>
              <a:gd name="connsiteY1" fmla="*/ 1350335 h 1957283"/>
              <a:gd name="connsiteX2" fmla="*/ 1564219 w 1564219"/>
              <a:gd name="connsiteY2" fmla="*/ 1957283 h 1957283"/>
              <a:gd name="connsiteX3" fmla="*/ 0 w 1564219"/>
              <a:gd name="connsiteY3" fmla="*/ 862129 h 1957283"/>
              <a:gd name="connsiteX4" fmla="*/ 0 w 1564219"/>
              <a:gd name="connsiteY4" fmla="*/ 0 h 1957283"/>
              <a:gd name="connsiteX0" fmla="*/ 0 w 1606749"/>
              <a:gd name="connsiteY0" fmla="*/ 0 h 1957283"/>
              <a:gd name="connsiteX1" fmla="*/ 1606749 w 1606749"/>
              <a:gd name="connsiteY1" fmla="*/ 1073889 h 1957283"/>
              <a:gd name="connsiteX2" fmla="*/ 1564219 w 1606749"/>
              <a:gd name="connsiteY2" fmla="*/ 1957283 h 1957283"/>
              <a:gd name="connsiteX3" fmla="*/ 0 w 1606749"/>
              <a:gd name="connsiteY3" fmla="*/ 862129 h 1957283"/>
              <a:gd name="connsiteX4" fmla="*/ 0 w 1606749"/>
              <a:gd name="connsiteY4" fmla="*/ 0 h 1957283"/>
              <a:gd name="connsiteX0" fmla="*/ 0 w 1620860"/>
              <a:gd name="connsiteY0" fmla="*/ 0 h 1957283"/>
              <a:gd name="connsiteX1" fmla="*/ 1620860 w 1620860"/>
              <a:gd name="connsiteY1" fmla="*/ 1065422 h 1957283"/>
              <a:gd name="connsiteX2" fmla="*/ 1564219 w 1620860"/>
              <a:gd name="connsiteY2" fmla="*/ 1957283 h 1957283"/>
              <a:gd name="connsiteX3" fmla="*/ 0 w 1620860"/>
              <a:gd name="connsiteY3" fmla="*/ 862129 h 1957283"/>
              <a:gd name="connsiteX4" fmla="*/ 0 w 1620860"/>
              <a:gd name="connsiteY4" fmla="*/ 0 h 1957283"/>
              <a:gd name="connsiteX0" fmla="*/ 0 w 1623485"/>
              <a:gd name="connsiteY0" fmla="*/ 0 h 1951639"/>
              <a:gd name="connsiteX1" fmla="*/ 1620860 w 1623485"/>
              <a:gd name="connsiteY1" fmla="*/ 1065422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485"/>
              <a:gd name="connsiteY0" fmla="*/ 0 h 1951639"/>
              <a:gd name="connsiteX1" fmla="*/ 1527726 w 1623485"/>
              <a:gd name="connsiteY1" fmla="*/ 1121867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485"/>
              <a:gd name="connsiteY0" fmla="*/ 0 h 1951639"/>
              <a:gd name="connsiteX1" fmla="*/ 1620860 w 1623485"/>
              <a:gd name="connsiteY1" fmla="*/ 1076712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609"/>
              <a:gd name="connsiteY0" fmla="*/ 0 h 1951639"/>
              <a:gd name="connsiteX1" fmla="*/ 1623609 w 1623609"/>
              <a:gd name="connsiteY1" fmla="*/ 1090319 h 1951639"/>
              <a:gd name="connsiteX2" fmla="*/ 1623485 w 1623609"/>
              <a:gd name="connsiteY2" fmla="*/ 1951639 h 1951639"/>
              <a:gd name="connsiteX3" fmla="*/ 0 w 1623609"/>
              <a:gd name="connsiteY3" fmla="*/ 862129 h 1951639"/>
              <a:gd name="connsiteX4" fmla="*/ 0 w 1623609"/>
              <a:gd name="connsiteY4" fmla="*/ 0 h 19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09" h="1951639">
                <a:moveTo>
                  <a:pt x="0" y="0"/>
                </a:moveTo>
                <a:lnTo>
                  <a:pt x="1623609" y="1090319"/>
                </a:lnTo>
                <a:cubicBezTo>
                  <a:pt x="1623568" y="1377426"/>
                  <a:pt x="1623526" y="1664532"/>
                  <a:pt x="1623485" y="1951639"/>
                </a:cubicBezTo>
                <a:lnTo>
                  <a:pt x="0" y="86212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372">
            <a:extLst>
              <a:ext uri="{FF2B5EF4-FFF2-40B4-BE49-F238E27FC236}">
                <a16:creationId xmlns:a16="http://schemas.microsoft.com/office/drawing/2014/main" id="{1AC22ECF-5CB4-8EA6-8724-A0EFFA88B49C}"/>
              </a:ext>
            </a:extLst>
          </p:cNvPr>
          <p:cNvSpPr/>
          <p:nvPr/>
        </p:nvSpPr>
        <p:spPr>
          <a:xfrm>
            <a:off x="8765547" y="2851321"/>
            <a:ext cx="1429699" cy="1735774"/>
          </a:xfrm>
          <a:custGeom>
            <a:avLst/>
            <a:gdLst>
              <a:gd name="connsiteX0" fmla="*/ 0 w 3127205"/>
              <a:gd name="connsiteY0" fmla="*/ 0 h 862129"/>
              <a:gd name="connsiteX1" fmla="*/ 3127205 w 3127205"/>
              <a:gd name="connsiteY1" fmla="*/ 0 h 862129"/>
              <a:gd name="connsiteX2" fmla="*/ 3127205 w 3127205"/>
              <a:gd name="connsiteY2" fmla="*/ 862129 h 862129"/>
              <a:gd name="connsiteX3" fmla="*/ 0 w 3127205"/>
              <a:gd name="connsiteY3" fmla="*/ 862129 h 862129"/>
              <a:gd name="connsiteX4" fmla="*/ 0 w 3127205"/>
              <a:gd name="connsiteY4" fmla="*/ 0 h 862129"/>
              <a:gd name="connsiteX0" fmla="*/ 0 w 3127205"/>
              <a:gd name="connsiteY0" fmla="*/ 0 h 1957283"/>
              <a:gd name="connsiteX1" fmla="*/ 3127205 w 3127205"/>
              <a:gd name="connsiteY1" fmla="*/ 0 h 1957283"/>
              <a:gd name="connsiteX2" fmla="*/ 1564219 w 3127205"/>
              <a:gd name="connsiteY2" fmla="*/ 1957283 h 1957283"/>
              <a:gd name="connsiteX3" fmla="*/ 0 w 3127205"/>
              <a:gd name="connsiteY3" fmla="*/ 862129 h 1957283"/>
              <a:gd name="connsiteX4" fmla="*/ 0 w 3127205"/>
              <a:gd name="connsiteY4" fmla="*/ 0 h 1957283"/>
              <a:gd name="connsiteX0" fmla="*/ 0 w 1564219"/>
              <a:gd name="connsiteY0" fmla="*/ 0 h 1957283"/>
              <a:gd name="connsiteX1" fmla="*/ 1415363 w 1564219"/>
              <a:gd name="connsiteY1" fmla="*/ 1350335 h 1957283"/>
              <a:gd name="connsiteX2" fmla="*/ 1564219 w 1564219"/>
              <a:gd name="connsiteY2" fmla="*/ 1957283 h 1957283"/>
              <a:gd name="connsiteX3" fmla="*/ 0 w 1564219"/>
              <a:gd name="connsiteY3" fmla="*/ 862129 h 1957283"/>
              <a:gd name="connsiteX4" fmla="*/ 0 w 1564219"/>
              <a:gd name="connsiteY4" fmla="*/ 0 h 1957283"/>
              <a:gd name="connsiteX0" fmla="*/ 0 w 1606749"/>
              <a:gd name="connsiteY0" fmla="*/ 0 h 1957283"/>
              <a:gd name="connsiteX1" fmla="*/ 1606749 w 1606749"/>
              <a:gd name="connsiteY1" fmla="*/ 1073889 h 1957283"/>
              <a:gd name="connsiteX2" fmla="*/ 1564219 w 1606749"/>
              <a:gd name="connsiteY2" fmla="*/ 1957283 h 1957283"/>
              <a:gd name="connsiteX3" fmla="*/ 0 w 1606749"/>
              <a:gd name="connsiteY3" fmla="*/ 862129 h 1957283"/>
              <a:gd name="connsiteX4" fmla="*/ 0 w 1606749"/>
              <a:gd name="connsiteY4" fmla="*/ 0 h 1957283"/>
              <a:gd name="connsiteX0" fmla="*/ 0 w 1620860"/>
              <a:gd name="connsiteY0" fmla="*/ 0 h 1957283"/>
              <a:gd name="connsiteX1" fmla="*/ 1620860 w 1620860"/>
              <a:gd name="connsiteY1" fmla="*/ 1065422 h 1957283"/>
              <a:gd name="connsiteX2" fmla="*/ 1564219 w 1620860"/>
              <a:gd name="connsiteY2" fmla="*/ 1957283 h 1957283"/>
              <a:gd name="connsiteX3" fmla="*/ 0 w 1620860"/>
              <a:gd name="connsiteY3" fmla="*/ 862129 h 1957283"/>
              <a:gd name="connsiteX4" fmla="*/ 0 w 1620860"/>
              <a:gd name="connsiteY4" fmla="*/ 0 h 1957283"/>
              <a:gd name="connsiteX0" fmla="*/ 0 w 1623485"/>
              <a:gd name="connsiteY0" fmla="*/ 0 h 1951639"/>
              <a:gd name="connsiteX1" fmla="*/ 1620860 w 1623485"/>
              <a:gd name="connsiteY1" fmla="*/ 1065422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485"/>
              <a:gd name="connsiteY0" fmla="*/ 0 h 1951639"/>
              <a:gd name="connsiteX1" fmla="*/ 1527726 w 1623485"/>
              <a:gd name="connsiteY1" fmla="*/ 1121867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485"/>
              <a:gd name="connsiteY0" fmla="*/ 0 h 1951639"/>
              <a:gd name="connsiteX1" fmla="*/ 1620860 w 1623485"/>
              <a:gd name="connsiteY1" fmla="*/ 1076712 h 1951639"/>
              <a:gd name="connsiteX2" fmla="*/ 1623485 w 1623485"/>
              <a:gd name="connsiteY2" fmla="*/ 1951639 h 1951639"/>
              <a:gd name="connsiteX3" fmla="*/ 0 w 1623485"/>
              <a:gd name="connsiteY3" fmla="*/ 862129 h 1951639"/>
              <a:gd name="connsiteX4" fmla="*/ 0 w 1623485"/>
              <a:gd name="connsiteY4" fmla="*/ 0 h 1951639"/>
              <a:gd name="connsiteX0" fmla="*/ 0 w 1623609"/>
              <a:gd name="connsiteY0" fmla="*/ 0 h 1951639"/>
              <a:gd name="connsiteX1" fmla="*/ 1623609 w 1623609"/>
              <a:gd name="connsiteY1" fmla="*/ 1090319 h 1951639"/>
              <a:gd name="connsiteX2" fmla="*/ 1623485 w 1623609"/>
              <a:gd name="connsiteY2" fmla="*/ 1951639 h 1951639"/>
              <a:gd name="connsiteX3" fmla="*/ 0 w 1623609"/>
              <a:gd name="connsiteY3" fmla="*/ 862129 h 1951639"/>
              <a:gd name="connsiteX4" fmla="*/ 0 w 1623609"/>
              <a:gd name="connsiteY4" fmla="*/ 0 h 19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09" h="1951639">
                <a:moveTo>
                  <a:pt x="0" y="0"/>
                </a:moveTo>
                <a:lnTo>
                  <a:pt x="1623609" y="1090319"/>
                </a:lnTo>
                <a:cubicBezTo>
                  <a:pt x="1623568" y="1377426"/>
                  <a:pt x="1623526" y="1664532"/>
                  <a:pt x="1623485" y="1951639"/>
                </a:cubicBezTo>
                <a:lnTo>
                  <a:pt x="0" y="8621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683FDE-1F57-1506-DC97-990DD2C3D5F7}"/>
              </a:ext>
            </a:extLst>
          </p:cNvPr>
          <p:cNvSpPr/>
          <p:nvPr/>
        </p:nvSpPr>
        <p:spPr>
          <a:xfrm>
            <a:off x="2936383" y="5760633"/>
            <a:ext cx="3721487" cy="766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Interview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3F44A2-DC2D-BB5B-D28F-0A1CDB43DCC6}"/>
              </a:ext>
            </a:extLst>
          </p:cNvPr>
          <p:cNvSpPr/>
          <p:nvPr/>
        </p:nvSpPr>
        <p:spPr>
          <a:xfrm>
            <a:off x="5228795" y="4791974"/>
            <a:ext cx="3222291" cy="7667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Interview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Classmates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94CF89-3C76-8827-2479-02CCC4281003}"/>
              </a:ext>
            </a:extLst>
          </p:cNvPr>
          <p:cNvSpPr/>
          <p:nvPr/>
        </p:nvSpPr>
        <p:spPr>
          <a:xfrm>
            <a:off x="7021762" y="3823314"/>
            <a:ext cx="3173484" cy="76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Interview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Friends &amp; Family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DE990E-F021-3E0F-964F-44278673467C}"/>
              </a:ext>
            </a:extLst>
          </p:cNvPr>
          <p:cNvSpPr/>
          <p:nvPr/>
        </p:nvSpPr>
        <p:spPr>
          <a:xfrm>
            <a:off x="8766127" y="2854654"/>
            <a:ext cx="2881374" cy="76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Interview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Customers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228350-D7D3-0096-3DD4-5E93E3DD78E9}"/>
              </a:ext>
            </a:extLst>
          </p:cNvPr>
          <p:cNvGrpSpPr/>
          <p:nvPr/>
        </p:nvGrpSpPr>
        <p:grpSpPr>
          <a:xfrm>
            <a:off x="5089991" y="3278973"/>
            <a:ext cx="2534687" cy="1605945"/>
            <a:chOff x="5089991" y="3278973"/>
            <a:chExt cx="2534687" cy="16059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6773F57-4D8F-2550-FA08-A1979E6CB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8" t="12140" r="26862" b="14089"/>
            <a:stretch/>
          </p:blipFill>
          <p:spPr>
            <a:xfrm>
              <a:off x="5089991" y="3278973"/>
              <a:ext cx="1429699" cy="156315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F2A5B1-F71A-7AC8-B57F-06A03885BF0D}"/>
                </a:ext>
              </a:extLst>
            </p:cNvPr>
            <p:cNvSpPr txBox="1"/>
            <p:nvPr/>
          </p:nvSpPr>
          <p:spPr>
            <a:xfrm>
              <a:off x="5947637" y="4300143"/>
              <a:ext cx="16770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swald" panose="020005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WALK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BBBEE-3518-4946-32CD-74754009E815}"/>
              </a:ext>
            </a:extLst>
          </p:cNvPr>
          <p:cNvGrpSpPr/>
          <p:nvPr/>
        </p:nvGrpSpPr>
        <p:grpSpPr>
          <a:xfrm>
            <a:off x="7132494" y="2312956"/>
            <a:ext cx="2449362" cy="1524490"/>
            <a:chOff x="7132494" y="2312956"/>
            <a:chExt cx="2449362" cy="15244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CADE9-E850-AD56-07A2-9D20C25F6CC4}"/>
                </a:ext>
              </a:extLst>
            </p:cNvPr>
            <p:cNvSpPr txBox="1"/>
            <p:nvPr/>
          </p:nvSpPr>
          <p:spPr>
            <a:xfrm>
              <a:off x="7904815" y="3317351"/>
              <a:ext cx="1677041" cy="52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chemeClr val="accent3"/>
                  </a:solidFill>
                  <a:latin typeface="Oswald" panose="020005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RUN</a:t>
              </a:r>
            </a:p>
          </p:txBody>
        </p:sp>
        <p:pic>
          <p:nvPicPr>
            <p:cNvPr id="39" name="Picture 3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07805702-1EA0-048F-E801-684DEA59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8" t="12140" r="27493" b="14089"/>
            <a:stretch/>
          </p:blipFill>
          <p:spPr>
            <a:xfrm>
              <a:off x="7132494" y="2312956"/>
              <a:ext cx="1374787" cy="152449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FB3A8-285E-E92B-4F9B-CBB0BFB818CC}"/>
              </a:ext>
            </a:extLst>
          </p:cNvPr>
          <p:cNvGrpSpPr/>
          <p:nvPr/>
        </p:nvGrpSpPr>
        <p:grpSpPr>
          <a:xfrm>
            <a:off x="8683633" y="1051659"/>
            <a:ext cx="3076261" cy="2264025"/>
            <a:chOff x="8683633" y="1051659"/>
            <a:chExt cx="3076261" cy="226402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F548BD-A0E8-F232-A9D8-8A7A1EBC15D7}"/>
                </a:ext>
              </a:extLst>
            </p:cNvPr>
            <p:cNvSpPr txBox="1"/>
            <p:nvPr/>
          </p:nvSpPr>
          <p:spPr>
            <a:xfrm>
              <a:off x="10082853" y="2349690"/>
              <a:ext cx="1677041" cy="52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chemeClr val="accent4"/>
                  </a:solidFill>
                  <a:latin typeface="Oswald" panose="020005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FLY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573027-DE4C-464E-9AEE-13B2AAB5F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3633" y="1051659"/>
              <a:ext cx="2046008" cy="22640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E72608-D2AC-08EE-413C-EC9DC20AE384}"/>
              </a:ext>
            </a:extLst>
          </p:cNvPr>
          <p:cNvGrpSpPr/>
          <p:nvPr/>
        </p:nvGrpSpPr>
        <p:grpSpPr>
          <a:xfrm>
            <a:off x="2736909" y="5056959"/>
            <a:ext cx="2878742" cy="1073892"/>
            <a:chOff x="2736909" y="5056959"/>
            <a:chExt cx="2878742" cy="10738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605626-FEDA-5B63-48A3-62C2A5A1AA88}"/>
                </a:ext>
              </a:extLst>
            </p:cNvPr>
            <p:cNvSpPr txBox="1"/>
            <p:nvPr/>
          </p:nvSpPr>
          <p:spPr>
            <a:xfrm>
              <a:off x="3938610" y="5220720"/>
              <a:ext cx="16770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latin typeface="Oswald" panose="020005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CRAWL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E56AE1-82F3-2D8E-F7FE-54355A5F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6909" y="5056959"/>
              <a:ext cx="1429699" cy="1073892"/>
            </a:xfrm>
            <a:prstGeom prst="rect">
              <a:avLst/>
            </a:prstGeom>
          </p:spPr>
        </p:pic>
      </p:grpSp>
      <p:sp>
        <p:nvSpPr>
          <p:cNvPr id="14" name="Arrow: Right 9">
            <a:extLst>
              <a:ext uri="{FF2B5EF4-FFF2-40B4-BE49-F238E27FC236}">
                <a16:creationId xmlns:a16="http://schemas.microsoft.com/office/drawing/2014/main" id="{67888C08-AD4B-FEE9-4744-F470798948F5}"/>
              </a:ext>
            </a:extLst>
          </p:cNvPr>
          <p:cNvSpPr/>
          <p:nvPr/>
        </p:nvSpPr>
        <p:spPr>
          <a:xfrm rot="19800000">
            <a:off x="3921641" y="4677985"/>
            <a:ext cx="1114470" cy="215506"/>
          </a:xfrm>
          <a:custGeom>
            <a:avLst/>
            <a:gdLst>
              <a:gd name="connsiteX0" fmla="*/ 0 w 5951855"/>
              <a:gd name="connsiteY0" fmla="*/ 200596 h 830351"/>
              <a:gd name="connsiteX1" fmla="*/ 5389882 w 5951855"/>
              <a:gd name="connsiteY1" fmla="*/ 200596 h 830351"/>
              <a:gd name="connsiteX2" fmla="*/ 5389882 w 5951855"/>
              <a:gd name="connsiteY2" fmla="*/ 0 h 830351"/>
              <a:gd name="connsiteX3" fmla="*/ 5951855 w 5951855"/>
              <a:gd name="connsiteY3" fmla="*/ 415176 h 830351"/>
              <a:gd name="connsiteX4" fmla="*/ 5389882 w 5951855"/>
              <a:gd name="connsiteY4" fmla="*/ 830351 h 830351"/>
              <a:gd name="connsiteX5" fmla="*/ 5389882 w 5951855"/>
              <a:gd name="connsiteY5" fmla="*/ 629755 h 830351"/>
              <a:gd name="connsiteX6" fmla="*/ 0 w 5951855"/>
              <a:gd name="connsiteY6" fmla="*/ 629755 h 830351"/>
              <a:gd name="connsiteX7" fmla="*/ 0 w 5951855"/>
              <a:gd name="connsiteY7" fmla="*/ 200596 h 830351"/>
              <a:gd name="connsiteX0" fmla="*/ 5566 w 5957421"/>
              <a:gd name="connsiteY0" fmla="*/ 200596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5566 w 5957421"/>
              <a:gd name="connsiteY6" fmla="*/ 629755 h 830351"/>
              <a:gd name="connsiteX7" fmla="*/ 0 w 5957421"/>
              <a:gd name="connsiteY7" fmla="*/ 391098 h 830351"/>
              <a:gd name="connsiteX8" fmla="*/ 5566 w 5957421"/>
              <a:gd name="connsiteY8" fmla="*/ 200596 h 830351"/>
              <a:gd name="connsiteX0" fmla="*/ 0 w 5957421"/>
              <a:gd name="connsiteY0" fmla="*/ 391098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5566 w 5957421"/>
              <a:gd name="connsiteY6" fmla="*/ 629755 h 830351"/>
              <a:gd name="connsiteX7" fmla="*/ 0 w 5957421"/>
              <a:gd name="connsiteY7" fmla="*/ 391098 h 830351"/>
              <a:gd name="connsiteX0" fmla="*/ 0 w 5957421"/>
              <a:gd name="connsiteY0" fmla="*/ 391098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0 w 5957421"/>
              <a:gd name="connsiteY6" fmla="*/ 391098 h 83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7421" h="830351">
                <a:moveTo>
                  <a:pt x="0" y="391098"/>
                </a:moveTo>
                <a:lnTo>
                  <a:pt x="5395448" y="200596"/>
                </a:lnTo>
                <a:lnTo>
                  <a:pt x="5395448" y="0"/>
                </a:lnTo>
                <a:lnTo>
                  <a:pt x="5957421" y="415176"/>
                </a:lnTo>
                <a:lnTo>
                  <a:pt x="5395448" y="830351"/>
                </a:lnTo>
                <a:lnTo>
                  <a:pt x="5395448" y="629755"/>
                </a:lnTo>
                <a:lnTo>
                  <a:pt x="0" y="39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09F211E7-5C1E-3976-EF83-CA6E512D0070}"/>
              </a:ext>
            </a:extLst>
          </p:cNvPr>
          <p:cNvSpPr/>
          <p:nvPr/>
        </p:nvSpPr>
        <p:spPr>
          <a:xfrm rot="19800000">
            <a:off x="6031545" y="3540345"/>
            <a:ext cx="1114470" cy="215506"/>
          </a:xfrm>
          <a:custGeom>
            <a:avLst/>
            <a:gdLst>
              <a:gd name="connsiteX0" fmla="*/ 0 w 5951855"/>
              <a:gd name="connsiteY0" fmla="*/ 200596 h 830351"/>
              <a:gd name="connsiteX1" fmla="*/ 5389882 w 5951855"/>
              <a:gd name="connsiteY1" fmla="*/ 200596 h 830351"/>
              <a:gd name="connsiteX2" fmla="*/ 5389882 w 5951855"/>
              <a:gd name="connsiteY2" fmla="*/ 0 h 830351"/>
              <a:gd name="connsiteX3" fmla="*/ 5951855 w 5951855"/>
              <a:gd name="connsiteY3" fmla="*/ 415176 h 830351"/>
              <a:gd name="connsiteX4" fmla="*/ 5389882 w 5951855"/>
              <a:gd name="connsiteY4" fmla="*/ 830351 h 830351"/>
              <a:gd name="connsiteX5" fmla="*/ 5389882 w 5951855"/>
              <a:gd name="connsiteY5" fmla="*/ 629755 h 830351"/>
              <a:gd name="connsiteX6" fmla="*/ 0 w 5951855"/>
              <a:gd name="connsiteY6" fmla="*/ 629755 h 830351"/>
              <a:gd name="connsiteX7" fmla="*/ 0 w 5951855"/>
              <a:gd name="connsiteY7" fmla="*/ 200596 h 830351"/>
              <a:gd name="connsiteX0" fmla="*/ 5566 w 5957421"/>
              <a:gd name="connsiteY0" fmla="*/ 200596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5566 w 5957421"/>
              <a:gd name="connsiteY6" fmla="*/ 629755 h 830351"/>
              <a:gd name="connsiteX7" fmla="*/ 0 w 5957421"/>
              <a:gd name="connsiteY7" fmla="*/ 391098 h 830351"/>
              <a:gd name="connsiteX8" fmla="*/ 5566 w 5957421"/>
              <a:gd name="connsiteY8" fmla="*/ 200596 h 830351"/>
              <a:gd name="connsiteX0" fmla="*/ 0 w 5957421"/>
              <a:gd name="connsiteY0" fmla="*/ 391098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5566 w 5957421"/>
              <a:gd name="connsiteY6" fmla="*/ 629755 h 830351"/>
              <a:gd name="connsiteX7" fmla="*/ 0 w 5957421"/>
              <a:gd name="connsiteY7" fmla="*/ 391098 h 830351"/>
              <a:gd name="connsiteX0" fmla="*/ 0 w 5957421"/>
              <a:gd name="connsiteY0" fmla="*/ 391098 h 830351"/>
              <a:gd name="connsiteX1" fmla="*/ 5395448 w 5957421"/>
              <a:gd name="connsiteY1" fmla="*/ 200596 h 830351"/>
              <a:gd name="connsiteX2" fmla="*/ 5395448 w 5957421"/>
              <a:gd name="connsiteY2" fmla="*/ 0 h 830351"/>
              <a:gd name="connsiteX3" fmla="*/ 5957421 w 5957421"/>
              <a:gd name="connsiteY3" fmla="*/ 415176 h 830351"/>
              <a:gd name="connsiteX4" fmla="*/ 5395448 w 5957421"/>
              <a:gd name="connsiteY4" fmla="*/ 830351 h 830351"/>
              <a:gd name="connsiteX5" fmla="*/ 5395448 w 5957421"/>
              <a:gd name="connsiteY5" fmla="*/ 629755 h 830351"/>
              <a:gd name="connsiteX6" fmla="*/ 0 w 5957421"/>
              <a:gd name="connsiteY6" fmla="*/ 391098 h 83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7421" h="830351">
                <a:moveTo>
                  <a:pt x="0" y="391098"/>
                </a:moveTo>
                <a:lnTo>
                  <a:pt x="5395448" y="200596"/>
                </a:lnTo>
                <a:lnTo>
                  <a:pt x="5395448" y="0"/>
                </a:lnTo>
                <a:lnTo>
                  <a:pt x="5957421" y="415176"/>
                </a:lnTo>
                <a:lnTo>
                  <a:pt x="5395448" y="830351"/>
                </a:lnTo>
                <a:lnTo>
                  <a:pt x="5395448" y="629755"/>
                </a:lnTo>
                <a:lnTo>
                  <a:pt x="0" y="3910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0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5" grpId="0" animBg="1"/>
      <p:bldP spid="7" grpId="0" animBg="1"/>
      <p:bldP spid="8" grpId="0" animBg="1"/>
      <p:bldP spid="15" grpId="0" animBg="1"/>
      <p:bldP spid="17" grpId="0" animBg="1"/>
      <p:bldP spid="18" grpId="0" animBg="1"/>
      <p:bldP spid="19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5282CE1-842E-6087-0698-5F85A1CD2417}"/>
              </a:ext>
            </a:extLst>
          </p:cNvPr>
          <p:cNvSpPr/>
          <p:nvPr/>
        </p:nvSpPr>
        <p:spPr>
          <a:xfrm>
            <a:off x="9582556" y="-185341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717969-DC75-347F-71A1-2E7BFC736D64}"/>
              </a:ext>
            </a:extLst>
          </p:cNvPr>
          <p:cNvSpPr/>
          <p:nvPr/>
        </p:nvSpPr>
        <p:spPr>
          <a:xfrm>
            <a:off x="10836163" y="-112290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E548E-CDDA-BB64-7A7F-BAA75B32597C}"/>
              </a:ext>
            </a:extLst>
          </p:cNvPr>
          <p:cNvSpPr txBox="1"/>
          <p:nvPr/>
        </p:nvSpPr>
        <p:spPr>
          <a:xfrm>
            <a:off x="3587305" y="1344892"/>
            <a:ext cx="622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black">
                    <a:lumMod val="50000"/>
                    <a:lumOff val="50000"/>
                  </a:prstClr>
                </a:solidFill>
                <a:latin typeface="Oswald Light" pitchFamily="2" charset="0"/>
              </a:rPr>
              <a:t>bit.ly/</a:t>
            </a:r>
            <a:r>
              <a:rPr lang="en-GB" sz="4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swald Light" pitchFamily="2" charset="0"/>
              </a:rPr>
              <a:t>execaiinterview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F437F-A670-5EEB-6044-ED102C259B0F}"/>
              </a:ext>
            </a:extLst>
          </p:cNvPr>
          <p:cNvSpPr txBox="1"/>
          <p:nvPr/>
        </p:nvSpPr>
        <p:spPr>
          <a:xfrm>
            <a:off x="3587305" y="580311"/>
            <a:ext cx="68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YOUR TURN TO PLAY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84956BE-228A-E464-3C55-F8DBA802C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64" y="2175889"/>
            <a:ext cx="7772400" cy="43719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4DED3E-2816-9B21-E57F-913D104C0588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D3C379-7614-9E97-3A31-09362D5008D1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SOLUTION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633407" cy="1514370"/>
            <a:chOff x="4927976" y="4587332"/>
            <a:chExt cx="6633407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48571"/>
              <a:ext cx="4324274" cy="707886"/>
              <a:chOff x="4927978" y="4015945"/>
              <a:chExt cx="4324274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97223" y="4015945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921974" cy="1507525"/>
            <a:chOff x="4927977" y="801722"/>
            <a:chExt cx="8921974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46625"/>
              <a:ext cx="6612842" cy="707886"/>
              <a:chOff x="4927978" y="1630859"/>
              <a:chExt cx="6612842" cy="70788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87624" y="1630859"/>
                <a:ext cx="59531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921974" cy="1529719"/>
            <a:chOff x="4927977" y="2653043"/>
            <a:chExt cx="8921974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075056"/>
              <a:ext cx="6612842" cy="707886"/>
              <a:chOff x="4927978" y="4002456"/>
              <a:chExt cx="6612842" cy="70788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87624" y="4002456"/>
                <a:ext cx="59531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Roboto" panose="02000000000000000000" pitchFamily="2" charset="0"/>
                    <a:ea typeface="Roboto" panose="02000000000000000000" pitchFamily="2" charset="0"/>
                  </a:rPr>
                  <a:t>Practice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b="1" dirty="0">
                      <a:solidFill>
                        <a:schemeClr val="bg1"/>
                      </a:solidFill>
                      <a:latin typeface="Oswald SemiBold" pitchFamily="2" charset="77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1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F245E-99B7-D560-1A05-1733581C1F9C}"/>
              </a:ext>
            </a:extLst>
          </p:cNvPr>
          <p:cNvGrpSpPr/>
          <p:nvPr/>
        </p:nvGrpSpPr>
        <p:grpSpPr>
          <a:xfrm>
            <a:off x="809061" y="2465109"/>
            <a:ext cx="4646411" cy="548128"/>
            <a:chOff x="809061" y="2944762"/>
            <a:chExt cx="4646411" cy="5481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26381-B78D-185A-B6AC-AF5DB867EB79}"/>
                </a:ext>
              </a:extLst>
            </p:cNvPr>
            <p:cNvSpPr txBox="1"/>
            <p:nvPr/>
          </p:nvSpPr>
          <p:spPr>
            <a:xfrm>
              <a:off x="1422837" y="2969670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Increasing difficulty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4593B2-0D68-9795-27BE-7459A4920075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2606AA-6A36-E240-C8A5-8054694554D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8214FB-4DCC-56C8-2A1C-27A575438C2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75221A-7C16-28AA-1646-2D033DC3CF8C}"/>
              </a:ext>
            </a:extLst>
          </p:cNvPr>
          <p:cNvSpPr txBox="1"/>
          <p:nvPr/>
        </p:nvSpPr>
        <p:spPr>
          <a:xfrm>
            <a:off x="483820" y="262437"/>
            <a:ext cx="5094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Just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beginning</a:t>
            </a:r>
            <a:endParaRPr kumimoji="0" lang="en-GB" sz="5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4" name="Flowchart: Manual Input 2">
            <a:extLst>
              <a:ext uri="{FF2B5EF4-FFF2-40B4-BE49-F238E27FC236}">
                <a16:creationId xmlns:a16="http://schemas.microsoft.com/office/drawing/2014/main" id="{EB7D51A1-39B7-7371-917E-F5181F97FAFB}"/>
              </a:ext>
            </a:extLst>
          </p:cNvPr>
          <p:cNvSpPr/>
          <p:nvPr/>
        </p:nvSpPr>
        <p:spPr>
          <a:xfrm rot="16200000" flipH="1">
            <a:off x="5135357" y="-269696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1858DA-5335-47C2-7DBA-D9C6C2958AED}"/>
              </a:ext>
            </a:extLst>
          </p:cNvPr>
          <p:cNvGrpSpPr/>
          <p:nvPr/>
        </p:nvGrpSpPr>
        <p:grpSpPr>
          <a:xfrm>
            <a:off x="809061" y="3614241"/>
            <a:ext cx="4646411" cy="548128"/>
            <a:chOff x="809061" y="2944762"/>
            <a:chExt cx="4646411" cy="5481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FAED1-0358-4970-2B4B-6DF20E563D72}"/>
                </a:ext>
              </a:extLst>
            </p:cNvPr>
            <p:cNvSpPr txBox="1"/>
            <p:nvPr/>
          </p:nvSpPr>
          <p:spPr>
            <a:xfrm>
              <a:off x="1422837" y="2969670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</a:rPr>
                <a:t>Mixed validation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4220B6-68FD-C968-736C-E70EAA605F3C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3E715A1-3630-47FF-6F6B-A089D129F6AA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48D6A0-DDDD-E2DC-CDEB-E029608BE49C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366C44-B1E4-EF1D-9347-61DE5AFEC96A}"/>
              </a:ext>
            </a:extLst>
          </p:cNvPr>
          <p:cNvGrpSpPr/>
          <p:nvPr/>
        </p:nvGrpSpPr>
        <p:grpSpPr>
          <a:xfrm>
            <a:off x="836892" y="4763373"/>
            <a:ext cx="4646411" cy="548128"/>
            <a:chOff x="809061" y="2944762"/>
            <a:chExt cx="4646411" cy="5481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8A6DEC-2B92-E07D-C3F7-1234A294BE35}"/>
                </a:ext>
              </a:extLst>
            </p:cNvPr>
            <p:cNvSpPr txBox="1"/>
            <p:nvPr/>
          </p:nvSpPr>
          <p:spPr>
            <a:xfrm>
              <a:off x="1422837" y="2969670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</a:rPr>
                <a:t>Assess interview quality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081D02-B5BF-57BF-ABF2-5EAF075CDE0C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1D10663-3F68-E6BA-D822-4DF76BADBC6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FCB833-BE9F-CF77-75B3-00BB4620D70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3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1955883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30+ engaging exercises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2766665"/>
            <a:ext cx="6826579" cy="548127"/>
            <a:chOff x="4927978" y="1665651"/>
            <a:chExt cx="682657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0" y="1732889"/>
              <a:ext cx="6228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Flexibility (pick modules, online/in-person, etc.)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559868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LMS integration (Canvas, D2L, Blackboard, Moodle)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354764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Attendance tracking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151713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Virtual TA (AI assessment)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5933422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Less $ than textbook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25729" y="422584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TeachingE.org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A5B4C1-37D5-16D8-2D4A-363E168E974E}"/>
              </a:ext>
            </a:extLst>
          </p:cNvPr>
          <p:cNvSpPr txBox="1"/>
          <p:nvPr/>
        </p:nvSpPr>
        <p:spPr>
          <a:xfrm>
            <a:off x="431917" y="5024372"/>
            <a:ext cx="3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PREVIEW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04543-7E57-0CDD-1C1E-B2ECE71197B7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periential Entrepreneurship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Curriculum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5967D-8596-E966-631E-7444F7DD5E9F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periment: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Roboto Medium" panose="02000000000000000000" pitchFamily="2" charset="0"/>
              </a:rPr>
              <a:t>Customer Interview Module?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Who to interview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Where to find them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How to ask for interviews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629677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What to ask (w/ physical cards)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319946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How to analyze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th</a:t>
              </a:r>
              <a:r>
                <a:rPr lang="en-US" sz="20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 interviews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6010215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Turning interviews into products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248771" y="4225844"/>
            <a:ext cx="37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bit.ly/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InterviewMod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367982-8E83-D003-A2B0-D0E83E63A458}"/>
              </a:ext>
            </a:extLst>
          </p:cNvPr>
          <p:cNvSpPr txBox="1"/>
          <p:nvPr/>
        </p:nvSpPr>
        <p:spPr>
          <a:xfrm>
            <a:off x="4608821" y="1827370"/>
            <a:ext cx="745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Interviewing 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Exercises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A2E75-B004-C13C-6174-74CACA08BF6E}"/>
              </a:ext>
            </a:extLst>
          </p:cNvPr>
          <p:cNvSpPr txBox="1"/>
          <p:nvPr/>
        </p:nvSpPr>
        <p:spPr>
          <a:xfrm>
            <a:off x="431917" y="5017649"/>
            <a:ext cx="369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YOU USE IT?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54" grpId="0"/>
      <p:bldP spid="6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560358" y="3119537"/>
            <a:ext cx="303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TAKEAWAYS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Practice, practice, practice (use a skills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progression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what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5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4" y="3119537"/>
            <a:ext cx="303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LESSONS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599485" cy="1514370"/>
            <a:chOff x="4927976" y="4587332"/>
            <a:chExt cx="6599485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81354"/>
              <a:ext cx="4290352" cy="707886"/>
              <a:chOff x="4927978" y="4048728"/>
              <a:chExt cx="4290352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63301" y="4048728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Practice, practice, practice (use a skills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progression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)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897651" cy="1507525"/>
            <a:chOff x="4927977" y="801722"/>
            <a:chExt cx="8897651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81420"/>
              <a:ext cx="6588519" cy="548128"/>
              <a:chOff x="4927978" y="1665654"/>
              <a:chExt cx="6588519" cy="5481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63301" y="1744860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we interview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897651" cy="1529719"/>
            <a:chOff x="4927977" y="2653043"/>
            <a:chExt cx="8897651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153431"/>
              <a:ext cx="6588519" cy="545755"/>
              <a:chOff x="4927978" y="4080831"/>
              <a:chExt cx="6588519" cy="54575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63301" y="4137006"/>
                <a:ext cx="5953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Teach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what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to ask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6A4ACB-525B-7F47-594D-FCD63F7C8B82}"/>
              </a:ext>
            </a:extLst>
          </p:cNvPr>
          <p:cNvSpPr txBox="1"/>
          <p:nvPr/>
        </p:nvSpPr>
        <p:spPr>
          <a:xfrm>
            <a:off x="196428" y="3936607"/>
            <a:ext cx="376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bit.ly/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InterviewLessons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8239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Questions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173B1F-9848-58A2-C6B2-3E033840255B}"/>
              </a:ext>
            </a:extLst>
          </p:cNvPr>
          <p:cNvSpPr/>
          <p:nvPr/>
        </p:nvSpPr>
        <p:spPr>
          <a:xfrm>
            <a:off x="3012754" y="5100607"/>
            <a:ext cx="1421027" cy="2992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clipart, graphics, illustration, LEGO&#10;&#10;Description automatically generated">
            <a:extLst>
              <a:ext uri="{FF2B5EF4-FFF2-40B4-BE49-F238E27FC236}">
                <a16:creationId xmlns:a16="http://schemas.microsoft.com/office/drawing/2014/main" id="{B88CB206-8073-819B-529C-06C340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488" y="1287836"/>
            <a:ext cx="7620000" cy="5080000"/>
          </a:xfrm>
          <a:prstGeom prst="rect">
            <a:avLst/>
          </a:prstGeom>
        </p:spPr>
      </p:pic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4FDDC798-BD01-8559-7CEB-545116A49BF4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4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F46F7E8-6ED4-5143-AAD3-EDC60A6B4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7" t="12735" r="59629" b="12446"/>
          <a:stretch/>
        </p:blipFill>
        <p:spPr>
          <a:xfrm>
            <a:off x="701383" y="841795"/>
            <a:ext cx="2775857" cy="2587205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DE31655-40DB-3C6C-0B56-8DFF1537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6" t="13018" r="5980" b="12164"/>
          <a:stretch/>
        </p:blipFill>
        <p:spPr>
          <a:xfrm>
            <a:off x="576943" y="4246639"/>
            <a:ext cx="3536365" cy="2183223"/>
          </a:xfrm>
          <a:prstGeom prst="rect">
            <a:avLst/>
          </a:prstGeom>
        </p:spPr>
      </p:pic>
      <p:pic>
        <p:nvPicPr>
          <p:cNvPr id="8" name="Picture 7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239FEC8D-D6A6-8A0B-67D9-CB500156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71" y="2169993"/>
            <a:ext cx="7006046" cy="3940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BF462A-6A80-7D0F-8D8C-3EF72419F7CE}"/>
              </a:ext>
            </a:extLst>
          </p:cNvPr>
          <p:cNvSpPr txBox="1"/>
          <p:nvPr/>
        </p:nvSpPr>
        <p:spPr>
          <a:xfrm>
            <a:off x="5033896" y="591891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Oswald SemiBold" pitchFamily="2" charset="77"/>
              </a:rPr>
              <a:t>USING AI TO TEACH</a:t>
            </a:r>
          </a:p>
          <a:p>
            <a:r>
              <a:rPr lang="en-GB" sz="4400" b="1" dirty="0">
                <a:solidFill>
                  <a:srgbClr val="FBBF10"/>
                </a:solidFill>
                <a:latin typeface="Oswald SemiBold" pitchFamily="2" charset="77"/>
              </a:rPr>
              <a:t>CUSTOMER INTERVIEWING</a:t>
            </a:r>
            <a:endParaRPr lang="en-GB" sz="4400" b="1" dirty="0">
              <a:latin typeface="Oswald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766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269865" y="3033233"/>
            <a:ext cx="371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BBF10"/>
                </a:solidFill>
                <a:latin typeface="Oswald SemiBold" pitchFamily="2" charset="77"/>
              </a:rPr>
              <a:t>CUSTOMER TO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INTERVIEW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  <a:r>
              <a:rPr lang="en-US" sz="4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Foster student engagement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Don’t hit send or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152440"/>
            <a:ext cx="6588519" cy="707886"/>
            <a:chOff x="4927978" y="4013386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013386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Type your answer in chat, but don’t hit send it until I say to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066922"/>
            <a:ext cx="6588519" cy="707886"/>
            <a:chOff x="4927978" y="3981873"/>
            <a:chExt cx="6588519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3981873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After everyone has time to answer, I’ll count down “3, 2, 1, enter” . . . then you’ll hit enter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5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269865" y="3033233"/>
            <a:ext cx="371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BBF10"/>
                </a:solidFill>
                <a:latin typeface="Oswald SemiBold" pitchFamily="2" charset="77"/>
              </a:rPr>
              <a:t>CUSTOMER TO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INTERVIEW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  <a:r>
              <a:rPr lang="en-US" sz="4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Foster student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5563301" y="235972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Segment you want to interview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FFCE1B-AF52-998F-2359-61D97781485A}"/>
              </a:ext>
            </a:extLst>
          </p:cNvPr>
          <p:cNvGrpSpPr/>
          <p:nvPr/>
        </p:nvGrpSpPr>
        <p:grpSpPr>
          <a:xfrm>
            <a:off x="4927978" y="2280514"/>
            <a:ext cx="534581" cy="548128"/>
            <a:chOff x="5354165" y="1901952"/>
            <a:chExt cx="677917" cy="6950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3979B2-65F5-D0EF-57AE-55ECD66AD696}"/>
                </a:ext>
              </a:extLst>
            </p:cNvPr>
            <p:cNvSpPr/>
            <p:nvPr/>
          </p:nvSpPr>
          <p:spPr>
            <a:xfrm>
              <a:off x="5354165" y="1901952"/>
              <a:ext cx="677917" cy="677917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4AD41-83D1-B0D6-2089-1B0043B8BDAB}"/>
                </a:ext>
              </a:extLst>
            </p:cNvPr>
            <p:cNvSpPr txBox="1"/>
            <p:nvPr/>
          </p:nvSpPr>
          <p:spPr>
            <a:xfrm>
              <a:off x="5357892" y="1933539"/>
              <a:ext cx="674190" cy="66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Oswald SemiBold" pitchFamily="2" charset="77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D2C0E0-40AE-499E-8B86-EE2F179B47F0}"/>
              </a:ext>
            </a:extLst>
          </p:cNvPr>
          <p:cNvSpPr txBox="1"/>
          <p:nvPr/>
        </p:nvSpPr>
        <p:spPr>
          <a:xfrm>
            <a:off x="5563301" y="3274815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Segment your students like to interview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E252-08A9-17B5-8B7B-2ABADF467E61}"/>
              </a:ext>
            </a:extLst>
          </p:cNvPr>
          <p:cNvGrpSpPr/>
          <p:nvPr/>
        </p:nvGrpSpPr>
        <p:grpSpPr>
          <a:xfrm>
            <a:off x="4927978" y="3213261"/>
            <a:ext cx="534581" cy="541204"/>
            <a:chOff x="5354165" y="1893552"/>
            <a:chExt cx="677917" cy="6863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7A4EF79-B98F-9BCA-5C45-C0A33E69EBD1}"/>
                </a:ext>
              </a:extLst>
            </p:cNvPr>
            <p:cNvSpPr/>
            <p:nvPr/>
          </p:nvSpPr>
          <p:spPr>
            <a:xfrm>
              <a:off x="5354165" y="1901952"/>
              <a:ext cx="677917" cy="677917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7416B3-621A-FE6F-21AC-2AF3FFE63258}"/>
                </a:ext>
              </a:extLst>
            </p:cNvPr>
            <p:cNvSpPr txBox="1"/>
            <p:nvPr/>
          </p:nvSpPr>
          <p:spPr>
            <a:xfrm>
              <a:off x="5357892" y="1893552"/>
              <a:ext cx="674190" cy="66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Oswald SemiBold" pitchFamily="2" charset="77"/>
                </a:rPr>
                <a:t>2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5563301" y="422081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Segment that’s hard for your students to interview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19007C-D2B6-CF76-1B32-15D53981C6CA}"/>
              </a:ext>
            </a:extLst>
          </p:cNvPr>
          <p:cNvGrpSpPr/>
          <p:nvPr/>
        </p:nvGrpSpPr>
        <p:grpSpPr>
          <a:xfrm>
            <a:off x="4927978" y="4159256"/>
            <a:ext cx="534581" cy="541204"/>
            <a:chOff x="5354165" y="1893552"/>
            <a:chExt cx="677917" cy="68631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D69D7A3-DE13-3948-3281-D038601CDFA4}"/>
                </a:ext>
              </a:extLst>
            </p:cNvPr>
            <p:cNvSpPr/>
            <p:nvPr/>
          </p:nvSpPr>
          <p:spPr>
            <a:xfrm>
              <a:off x="5354165" y="1901952"/>
              <a:ext cx="677917" cy="677917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1CC479-3B31-29DF-AB4E-836C77D99518}"/>
                </a:ext>
              </a:extLst>
            </p:cNvPr>
            <p:cNvSpPr txBox="1"/>
            <p:nvPr/>
          </p:nvSpPr>
          <p:spPr>
            <a:xfrm>
              <a:off x="5357892" y="1893552"/>
              <a:ext cx="674190" cy="66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Oswald SemiBold" pitchFamily="2" charset="77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2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269865" y="3033233"/>
            <a:ext cx="371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BBF10"/>
                </a:solidFill>
                <a:latin typeface="Oswald SemiBold" pitchFamily="2" charset="77"/>
              </a:rPr>
              <a:t>CUSTOMER TO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INTERVIEW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  <a:r>
              <a:rPr lang="en-US" sz="4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Foster student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9B4D9-3629-5989-B14A-B54C52F1E436}"/>
              </a:ext>
            </a:extLst>
          </p:cNvPr>
          <p:cNvSpPr txBox="1"/>
          <p:nvPr/>
        </p:nvSpPr>
        <p:spPr>
          <a:xfrm>
            <a:off x="5563301" y="235972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Segment you want to interview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FFCE1B-AF52-998F-2359-61D97781485A}"/>
              </a:ext>
            </a:extLst>
          </p:cNvPr>
          <p:cNvGrpSpPr/>
          <p:nvPr/>
        </p:nvGrpSpPr>
        <p:grpSpPr>
          <a:xfrm>
            <a:off x="4927978" y="2280514"/>
            <a:ext cx="534581" cy="548128"/>
            <a:chOff x="5354165" y="1901952"/>
            <a:chExt cx="677917" cy="6950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3979B2-65F5-D0EF-57AE-55ECD66AD696}"/>
                </a:ext>
              </a:extLst>
            </p:cNvPr>
            <p:cNvSpPr/>
            <p:nvPr/>
          </p:nvSpPr>
          <p:spPr>
            <a:xfrm>
              <a:off x="5354165" y="1901952"/>
              <a:ext cx="677917" cy="677917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4AD41-83D1-B0D6-2089-1B0043B8BDAB}"/>
                </a:ext>
              </a:extLst>
            </p:cNvPr>
            <p:cNvSpPr txBox="1"/>
            <p:nvPr/>
          </p:nvSpPr>
          <p:spPr>
            <a:xfrm>
              <a:off x="5357892" y="1933539"/>
              <a:ext cx="674190" cy="66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Oswald SemiBold" pitchFamily="2" charset="77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D2C0E0-40AE-499E-8B86-EE2F179B47F0}"/>
              </a:ext>
            </a:extLst>
          </p:cNvPr>
          <p:cNvSpPr txBox="1"/>
          <p:nvPr/>
        </p:nvSpPr>
        <p:spPr>
          <a:xfrm>
            <a:off x="5563301" y="3274815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Segment your students like to interview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E252-08A9-17B5-8B7B-2ABADF467E61}"/>
              </a:ext>
            </a:extLst>
          </p:cNvPr>
          <p:cNvGrpSpPr/>
          <p:nvPr/>
        </p:nvGrpSpPr>
        <p:grpSpPr>
          <a:xfrm>
            <a:off x="4927978" y="3213261"/>
            <a:ext cx="534581" cy="541204"/>
            <a:chOff x="5354165" y="1893552"/>
            <a:chExt cx="677917" cy="6863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7A4EF79-B98F-9BCA-5C45-C0A33E69EBD1}"/>
                </a:ext>
              </a:extLst>
            </p:cNvPr>
            <p:cNvSpPr/>
            <p:nvPr/>
          </p:nvSpPr>
          <p:spPr>
            <a:xfrm>
              <a:off x="5354165" y="1901952"/>
              <a:ext cx="677917" cy="677917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7416B3-621A-FE6F-21AC-2AF3FFE63258}"/>
                </a:ext>
              </a:extLst>
            </p:cNvPr>
            <p:cNvSpPr txBox="1"/>
            <p:nvPr/>
          </p:nvSpPr>
          <p:spPr>
            <a:xfrm>
              <a:off x="5357892" y="1893552"/>
              <a:ext cx="674190" cy="66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Oswald SemiBold" pitchFamily="2" charset="77"/>
                </a:rPr>
                <a:t>2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5563301" y="422081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Segment that’s hard for your students to interview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19007C-D2B6-CF76-1B32-15D53981C6CA}"/>
              </a:ext>
            </a:extLst>
          </p:cNvPr>
          <p:cNvGrpSpPr/>
          <p:nvPr/>
        </p:nvGrpSpPr>
        <p:grpSpPr>
          <a:xfrm>
            <a:off x="4927978" y="4159256"/>
            <a:ext cx="534581" cy="541204"/>
            <a:chOff x="5354165" y="1893552"/>
            <a:chExt cx="677917" cy="68631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D69D7A3-DE13-3948-3281-D038601CDFA4}"/>
                </a:ext>
              </a:extLst>
            </p:cNvPr>
            <p:cNvSpPr/>
            <p:nvPr/>
          </p:nvSpPr>
          <p:spPr>
            <a:xfrm>
              <a:off x="5354165" y="1901952"/>
              <a:ext cx="677917" cy="677917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1CC479-3B31-29DF-AB4E-836C77D99518}"/>
                </a:ext>
              </a:extLst>
            </p:cNvPr>
            <p:cNvSpPr txBox="1"/>
            <p:nvPr/>
          </p:nvSpPr>
          <p:spPr>
            <a:xfrm>
              <a:off x="5357892" y="1893552"/>
              <a:ext cx="674190" cy="66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Oswald SemiBold" pitchFamily="2" charset="77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PROMPT</a:t>
            </a:r>
            <a:endParaRPr lang="en-GB" sz="4000" b="1" dirty="0">
              <a:solidFill>
                <a:srgbClr val="FBBF10"/>
              </a:solidFill>
              <a:latin typeface="Oswald SemiBold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F7CEF69-F6EE-00E7-0CEA-4C35E7CD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r="26417" b="52778"/>
          <a:stretch/>
        </p:blipFill>
        <p:spPr>
          <a:xfrm>
            <a:off x="9632611" y="5248170"/>
            <a:ext cx="2764141" cy="16098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8715E7-65C2-6B31-4968-E4ABCDAC0F57}"/>
              </a:ext>
            </a:extLst>
          </p:cNvPr>
          <p:cNvSpPr txBox="1"/>
          <p:nvPr/>
        </p:nvSpPr>
        <p:spPr>
          <a:xfrm>
            <a:off x="4203825" y="217881"/>
            <a:ext cx="7934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are a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[insert customer role]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 am an entrepreneurship student.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endParaRPr lang="en-US" sz="2400" b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conduct a customer discovery interview as if we were talking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[insert the location of your conversation]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400" b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goal is to help me develop my customer interviewing skills.</a:t>
            </a:r>
            <a:endParaRPr lang="en-US" sz="2400" b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mimic a real conversation with a busy person, keep your responses short. Never tell me you’re an AI model, instead make your best guess to answer any questions I ask you as a member of this customer segment would.</a:t>
            </a:r>
            <a:endParaRPr lang="en-US" sz="2400" b="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2F35A-4849-D29E-3B4D-AE94CFDDB898}"/>
              </a:ext>
            </a:extLst>
          </p:cNvPr>
          <p:cNvSpPr txBox="1"/>
          <p:nvPr/>
        </p:nvSpPr>
        <p:spPr>
          <a:xfrm>
            <a:off x="853957" y="3790460"/>
            <a:ext cx="249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TRY IT</a:t>
            </a:r>
          </a:p>
        </p:txBody>
      </p:sp>
    </p:spTree>
    <p:extLst>
      <p:ext uri="{BB962C8B-B14F-4D97-AF65-F5344CB8AC3E}">
        <p14:creationId xmlns:p14="http://schemas.microsoft.com/office/powerpoint/2010/main" val="18308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F245E-99B7-D560-1A05-1733581C1F9C}"/>
              </a:ext>
            </a:extLst>
          </p:cNvPr>
          <p:cNvGrpSpPr/>
          <p:nvPr/>
        </p:nvGrpSpPr>
        <p:grpSpPr>
          <a:xfrm>
            <a:off x="809061" y="2465109"/>
            <a:ext cx="4646411" cy="548128"/>
            <a:chOff x="809061" y="2944762"/>
            <a:chExt cx="4646411" cy="5481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A26381-B78D-185A-B6AC-AF5DB867EB79}"/>
                </a:ext>
              </a:extLst>
            </p:cNvPr>
            <p:cNvSpPr txBox="1"/>
            <p:nvPr/>
          </p:nvSpPr>
          <p:spPr>
            <a:xfrm>
              <a:off x="1422837" y="2969670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Why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 do we interview?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74593B2-0D68-9795-27BE-7459A4920075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2606AA-6A36-E240-C8A5-8054694554D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8214FB-4DCC-56C8-2A1C-27A575438C2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75221A-7C16-28AA-1646-2D033DC3CF8C}"/>
              </a:ext>
            </a:extLst>
          </p:cNvPr>
          <p:cNvSpPr txBox="1"/>
          <p:nvPr/>
        </p:nvSpPr>
        <p:spPr>
          <a:xfrm>
            <a:off x="483820" y="262437"/>
            <a:ext cx="5094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helpful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NOT IDEAL</a:t>
            </a:r>
            <a:endParaRPr kumimoji="0" lang="en-GB" sz="5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4" name="Flowchart: Manual Input 2">
            <a:extLst>
              <a:ext uri="{FF2B5EF4-FFF2-40B4-BE49-F238E27FC236}">
                <a16:creationId xmlns:a16="http://schemas.microsoft.com/office/drawing/2014/main" id="{EB7D51A1-39B7-7371-917E-F5181F97FAFB}"/>
              </a:ext>
            </a:extLst>
          </p:cNvPr>
          <p:cNvSpPr/>
          <p:nvPr/>
        </p:nvSpPr>
        <p:spPr>
          <a:xfrm rot="16200000" flipH="1">
            <a:off x="5122719" y="-269697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1858DA-5335-47C2-7DBA-D9C6C2958AED}"/>
              </a:ext>
            </a:extLst>
          </p:cNvPr>
          <p:cNvGrpSpPr/>
          <p:nvPr/>
        </p:nvGrpSpPr>
        <p:grpSpPr>
          <a:xfrm>
            <a:off x="809061" y="3614241"/>
            <a:ext cx="4646411" cy="548128"/>
            <a:chOff x="809061" y="2944762"/>
            <a:chExt cx="4646411" cy="5481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FAED1-0358-4970-2B4B-6DF20E563D72}"/>
                </a:ext>
              </a:extLst>
            </p:cNvPr>
            <p:cNvSpPr txBox="1"/>
            <p:nvPr/>
          </p:nvSpPr>
          <p:spPr>
            <a:xfrm>
              <a:off x="1422837" y="2969670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What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 do you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ask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?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4220B6-68FD-C968-736C-E70EAA605F3C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3E715A1-3630-47FF-6F6B-A089D129F6AA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48D6A0-DDDD-E2DC-CDEB-E029608BE49C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366C44-B1E4-EF1D-9347-61DE5AFEC96A}"/>
              </a:ext>
            </a:extLst>
          </p:cNvPr>
          <p:cNvGrpSpPr/>
          <p:nvPr/>
        </p:nvGrpSpPr>
        <p:grpSpPr>
          <a:xfrm>
            <a:off x="836892" y="4763373"/>
            <a:ext cx="4646411" cy="548128"/>
            <a:chOff x="809061" y="2944762"/>
            <a:chExt cx="4646411" cy="5481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8A6DEC-2B92-E07D-C3F7-1234A294BE35}"/>
                </a:ext>
              </a:extLst>
            </p:cNvPr>
            <p:cNvSpPr txBox="1"/>
            <p:nvPr/>
          </p:nvSpPr>
          <p:spPr>
            <a:xfrm>
              <a:off x="1422837" y="2969670"/>
              <a:ext cx="4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Not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9EA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+mn-cs"/>
                </a:rPr>
                <a:t> very realistic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081D02-B5BF-57BF-ABF2-5EAF075CDE0C}"/>
                </a:ext>
              </a:extLst>
            </p:cNvPr>
            <p:cNvGrpSpPr/>
            <p:nvPr/>
          </p:nvGrpSpPr>
          <p:grpSpPr>
            <a:xfrm>
              <a:off x="809061" y="2944762"/>
              <a:ext cx="534581" cy="548128"/>
              <a:chOff x="5354165" y="1901952"/>
              <a:chExt cx="677917" cy="69509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1D10663-3F68-E6BA-D822-4DF76BADBC6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FCB833-BE9F-CF77-75B3-00BB4620D70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1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828600" y="3119537"/>
            <a:ext cx="249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SOLUTION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E14D3-A491-ADE8-529D-CD58F6EF78D6}"/>
              </a:ext>
            </a:extLst>
          </p:cNvPr>
          <p:cNvGrpSpPr/>
          <p:nvPr/>
        </p:nvGrpSpPr>
        <p:grpSpPr>
          <a:xfrm>
            <a:off x="4927976" y="4587332"/>
            <a:ext cx="6633407" cy="1514370"/>
            <a:chOff x="4927976" y="4587332"/>
            <a:chExt cx="6633407" cy="151437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C7C1B57-CA79-5EB9-9078-CBFB74382B42}"/>
                </a:ext>
              </a:extLst>
            </p:cNvPr>
            <p:cNvSpPr/>
            <p:nvPr/>
          </p:nvSpPr>
          <p:spPr>
            <a:xfrm>
              <a:off x="4927976" y="459417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A55502-691C-350E-3331-CD5507E6D305}"/>
                </a:ext>
              </a:extLst>
            </p:cNvPr>
            <p:cNvGrpSpPr/>
            <p:nvPr/>
          </p:nvGrpSpPr>
          <p:grpSpPr>
            <a:xfrm>
              <a:off x="7237109" y="4948571"/>
              <a:ext cx="4324274" cy="707886"/>
              <a:chOff x="4927978" y="4015945"/>
              <a:chExt cx="4324274" cy="7078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729060-4F02-361E-AE49-54C203A5C688}"/>
                  </a:ext>
                </a:extLst>
              </p:cNvPr>
              <p:cNvSpPr txBox="1"/>
              <p:nvPr/>
            </p:nvSpPr>
            <p:spPr>
              <a:xfrm>
                <a:off x="5597223" y="4015945"/>
                <a:ext cx="36550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19007C-D2B6-CF76-1B32-15D53981C6CA}"/>
                  </a:ext>
                </a:extLst>
              </p:cNvPr>
              <p:cNvGrpSpPr/>
              <p:nvPr/>
            </p:nvGrpSpPr>
            <p:grpSpPr>
              <a:xfrm>
                <a:off x="4927978" y="4080832"/>
                <a:ext cx="534581" cy="540381"/>
                <a:chOff x="5354165" y="1901952"/>
                <a:chExt cx="677917" cy="68527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D69D7A3-DE13-3948-3281-D038601CDFA4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1CC479-3B31-29DF-AB4E-836C77D99518}"/>
                    </a:ext>
                  </a:extLst>
                </p:cNvPr>
                <p:cNvSpPr txBox="1"/>
                <p:nvPr/>
              </p:nvSpPr>
              <p:spPr>
                <a:xfrm>
                  <a:off x="5357892" y="1923717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4080ED-5575-1C9C-F781-E0506A1394C6}"/>
                </a:ext>
              </a:extLst>
            </p:cNvPr>
            <p:cNvGrpSpPr/>
            <p:nvPr/>
          </p:nvGrpSpPr>
          <p:grpSpPr>
            <a:xfrm>
              <a:off x="4928160" y="4587332"/>
              <a:ext cx="2559325" cy="1490545"/>
              <a:chOff x="4912326" y="4120956"/>
              <a:chExt cx="3323025" cy="1935322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1B5797A-F500-8595-F7BB-3DB5FD267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74" r="26417" b="52778"/>
              <a:stretch/>
            </p:blipFill>
            <p:spPr>
              <a:xfrm>
                <a:off x="4912326" y="4120956"/>
                <a:ext cx="3323025" cy="1935322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1E81ED-AFE3-C337-C5EC-1F568CE048BD}"/>
                  </a:ext>
                </a:extLst>
              </p:cNvPr>
              <p:cNvSpPr/>
              <p:nvPr/>
            </p:nvSpPr>
            <p:spPr>
              <a:xfrm>
                <a:off x="6672898" y="5528812"/>
                <a:ext cx="15574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3FAA034-F03B-8EC3-59B9-A0CC98025019}"/>
                  </a:ext>
                </a:extLst>
              </p:cNvPr>
              <p:cNvSpPr/>
              <p:nvPr/>
            </p:nvSpPr>
            <p:spPr>
              <a:xfrm rot="7126336">
                <a:off x="6628504" y="5428498"/>
                <a:ext cx="165798" cy="11149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6DFFBF-5673-D0B1-0365-AD8347034C76}"/>
              </a:ext>
            </a:extLst>
          </p:cNvPr>
          <p:cNvGrpSpPr/>
          <p:nvPr/>
        </p:nvGrpSpPr>
        <p:grpSpPr>
          <a:xfrm>
            <a:off x="4927977" y="801722"/>
            <a:ext cx="8921974" cy="1507525"/>
            <a:chOff x="4927977" y="801722"/>
            <a:chExt cx="8921974" cy="15075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901CE5D-FDB7-BE07-8C09-5A61479E4CEF}"/>
                </a:ext>
              </a:extLst>
            </p:cNvPr>
            <p:cNvSpPr/>
            <p:nvPr/>
          </p:nvSpPr>
          <p:spPr>
            <a:xfrm>
              <a:off x="4927977" y="801722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DF5C5E0-764B-0A04-FC3C-786319354ACD}"/>
                </a:ext>
              </a:extLst>
            </p:cNvPr>
            <p:cNvGrpSpPr/>
            <p:nvPr/>
          </p:nvGrpSpPr>
          <p:grpSpPr>
            <a:xfrm>
              <a:off x="7237109" y="1246625"/>
              <a:ext cx="6612842" cy="707886"/>
              <a:chOff x="4927978" y="1630859"/>
              <a:chExt cx="6612842" cy="70788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89B4D9-3629-5989-B14A-B54C52F1E436}"/>
                  </a:ext>
                </a:extLst>
              </p:cNvPr>
              <p:cNvSpPr txBox="1"/>
              <p:nvPr/>
            </p:nvSpPr>
            <p:spPr>
              <a:xfrm>
                <a:off x="5587624" y="1630859"/>
                <a:ext cx="59531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FFCE1B-AF52-998F-2359-61D97781485A}"/>
                  </a:ext>
                </a:extLst>
              </p:cNvPr>
              <p:cNvGrpSpPr/>
              <p:nvPr/>
            </p:nvGrpSpPr>
            <p:grpSpPr>
              <a:xfrm>
                <a:off x="4927978" y="1665654"/>
                <a:ext cx="534581" cy="548128"/>
                <a:chOff x="5354165" y="1901952"/>
                <a:chExt cx="677917" cy="695097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73979B2-65F5-D0EF-57AE-55ECD66AD696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594AD41-83D1-B0D6-2089-1B0043B8BDAB}"/>
                    </a:ext>
                  </a:extLst>
                </p:cNvPr>
                <p:cNvSpPr txBox="1"/>
                <p:nvPr/>
              </p:nvSpPr>
              <p:spPr>
                <a:xfrm>
                  <a:off x="5357892" y="1933539"/>
                  <a:ext cx="674190" cy="663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pic>
          <p:nvPicPr>
            <p:cNvPr id="33" name="Picture 3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6A2D3AA-F089-4F5B-D69A-53184F3B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b="21256"/>
            <a:stretch/>
          </p:blipFill>
          <p:spPr>
            <a:xfrm>
              <a:off x="4951953" y="921600"/>
              <a:ext cx="2684488" cy="135793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9465E1-4BEF-4838-65BD-7CD7CC95C95B}"/>
              </a:ext>
            </a:extLst>
          </p:cNvPr>
          <p:cNvGrpSpPr/>
          <p:nvPr/>
        </p:nvGrpSpPr>
        <p:grpSpPr>
          <a:xfrm>
            <a:off x="4927977" y="2653043"/>
            <a:ext cx="8921974" cy="1529719"/>
            <a:chOff x="4927977" y="2653043"/>
            <a:chExt cx="8921974" cy="152971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EB3162-3048-6794-8BE3-4E84C37A26B0}"/>
                </a:ext>
              </a:extLst>
            </p:cNvPr>
            <p:cNvSpPr/>
            <p:nvPr/>
          </p:nvSpPr>
          <p:spPr>
            <a:xfrm>
              <a:off x="4927977" y="2675237"/>
              <a:ext cx="6588519" cy="1507525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0E49AA6-3D81-A5F0-8ABA-BCB0182A7883}"/>
                </a:ext>
              </a:extLst>
            </p:cNvPr>
            <p:cNvGrpSpPr/>
            <p:nvPr/>
          </p:nvGrpSpPr>
          <p:grpSpPr>
            <a:xfrm>
              <a:off x="7237109" y="3075056"/>
              <a:ext cx="6612842" cy="707886"/>
              <a:chOff x="4927978" y="4002456"/>
              <a:chExt cx="6612842" cy="70788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2C0E0-40AE-499E-8B86-EE2F179B47F0}"/>
                  </a:ext>
                </a:extLst>
              </p:cNvPr>
              <p:cNvSpPr txBox="1"/>
              <p:nvPr/>
            </p:nvSpPr>
            <p:spPr>
              <a:xfrm>
                <a:off x="5587624" y="4002456"/>
                <a:ext cx="59531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Practice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B69E252-08A9-17B5-8B7B-2ABADF467E61}"/>
                  </a:ext>
                </a:extLst>
              </p:cNvPr>
              <p:cNvGrpSpPr/>
              <p:nvPr/>
            </p:nvGrpSpPr>
            <p:grpSpPr>
              <a:xfrm>
                <a:off x="4927978" y="4080831"/>
                <a:ext cx="534581" cy="545755"/>
                <a:chOff x="5354165" y="1901952"/>
                <a:chExt cx="677917" cy="692088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7A4EF79-B98F-9BCA-5C45-C0A33E69EBD1}"/>
                    </a:ext>
                  </a:extLst>
                </p:cNvPr>
                <p:cNvSpPr/>
                <p:nvPr/>
              </p:nvSpPr>
              <p:spPr>
                <a:xfrm>
                  <a:off x="5354165" y="1901952"/>
                  <a:ext cx="677917" cy="677917"/>
                </a:xfrm>
                <a:prstGeom prst="ellipse">
                  <a:avLst/>
                </a:prstGeom>
                <a:solidFill>
                  <a:srgbClr val="FBBF1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7416B3-621A-FE6F-21AC-2AF3FFE63258}"/>
                    </a:ext>
                  </a:extLst>
                </p:cNvPr>
                <p:cNvSpPr txBox="1"/>
                <p:nvPr/>
              </p:nvSpPr>
              <p:spPr>
                <a:xfrm>
                  <a:off x="5357892" y="1930532"/>
                  <a:ext cx="674190" cy="663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swald SemiBold" pitchFamily="2" charset="77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B2D1AC-8566-F23A-B63F-82B161FA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3" r="7432" b="37819"/>
            <a:stretch/>
          </p:blipFill>
          <p:spPr>
            <a:xfrm>
              <a:off x="5044609" y="2653043"/>
              <a:ext cx="2398295" cy="150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2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961</Words>
  <Application>Microsoft Office PowerPoint</Application>
  <PresentationFormat>Widescreen</PresentationFormat>
  <Paragraphs>287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Calibri</vt:lpstr>
      <vt:lpstr>Oswald Light</vt:lpstr>
      <vt:lpstr>Calibri Light</vt:lpstr>
      <vt:lpstr>Oswald</vt:lpstr>
      <vt:lpstr>Arial</vt:lpstr>
      <vt:lpstr>Oswald Medium</vt:lpstr>
      <vt:lpstr>Roboto Black</vt:lpstr>
      <vt:lpstr>Roboto</vt:lpstr>
      <vt:lpstr>Oswald SemiBold</vt:lpstr>
      <vt:lpstr>Roboto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Customer Interviews with AI</dc:title>
  <dc:creator>Justin Wilcox</dc:creator>
  <cp:lastModifiedBy>Justin Wilcox</cp:lastModifiedBy>
  <cp:revision>35</cp:revision>
  <dcterms:created xsi:type="dcterms:W3CDTF">2023-04-25T16:39:04Z</dcterms:created>
  <dcterms:modified xsi:type="dcterms:W3CDTF">2023-05-25T08:17:12Z</dcterms:modified>
</cp:coreProperties>
</file>