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5.xml" ContentType="application/inkml+xml"/>
  <Override PartName="/ppt/notesSlides/notesSlide26.xml" ContentType="application/vnd.openxmlformats-officedocument.presentationml.notesSlide+xml"/>
  <Override PartName="/ppt/ink/ink6.xml" ContentType="application/inkml+xml"/>
  <Override PartName="/ppt/notesSlides/notesSlide27.xml" ContentType="application/vnd.openxmlformats-officedocument.presentationml.notesSlide+xml"/>
  <Override PartName="/ppt/ink/ink7.xml" ContentType="application/inkml+xml"/>
  <Override PartName="/ppt/notesSlides/notesSlide28.xml" ContentType="application/vnd.openxmlformats-officedocument.presentationml.notesSlide+xml"/>
  <Override PartName="/ppt/ink/ink8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43"/>
  </p:notesMasterIdLst>
  <p:sldIdLst>
    <p:sldId id="2230" r:id="rId3"/>
    <p:sldId id="2010" r:id="rId4"/>
    <p:sldId id="2290" r:id="rId5"/>
    <p:sldId id="2244" r:id="rId6"/>
    <p:sldId id="2336" r:id="rId7"/>
    <p:sldId id="2292" r:id="rId8"/>
    <p:sldId id="2293" r:id="rId9"/>
    <p:sldId id="2295" r:id="rId10"/>
    <p:sldId id="2318" r:id="rId11"/>
    <p:sldId id="2297" r:id="rId12"/>
    <p:sldId id="2298" r:id="rId13"/>
    <p:sldId id="2299" r:id="rId14"/>
    <p:sldId id="2300" r:id="rId15"/>
    <p:sldId id="2301" r:id="rId16"/>
    <p:sldId id="2333" r:id="rId17"/>
    <p:sldId id="2302" r:id="rId18"/>
    <p:sldId id="2337" r:id="rId19"/>
    <p:sldId id="2319" r:id="rId20"/>
    <p:sldId id="2198" r:id="rId21"/>
    <p:sldId id="2323" r:id="rId22"/>
    <p:sldId id="2334" r:id="rId23"/>
    <p:sldId id="2306" r:id="rId24"/>
    <p:sldId id="2338" r:id="rId25"/>
    <p:sldId id="2307" r:id="rId26"/>
    <p:sldId id="2309" r:id="rId27"/>
    <p:sldId id="2310" r:id="rId28"/>
    <p:sldId id="2325" r:id="rId29"/>
    <p:sldId id="2312" r:id="rId30"/>
    <p:sldId id="2308" r:id="rId31"/>
    <p:sldId id="2335" r:id="rId32"/>
    <p:sldId id="2316" r:id="rId33"/>
    <p:sldId id="2326" r:id="rId34"/>
    <p:sldId id="2327" r:id="rId35"/>
    <p:sldId id="2315" r:id="rId36"/>
    <p:sldId id="2221" r:id="rId37"/>
    <p:sldId id="2328" r:id="rId38"/>
    <p:sldId id="2330" r:id="rId39"/>
    <p:sldId id="2331" r:id="rId40"/>
    <p:sldId id="2030" r:id="rId41"/>
    <p:sldId id="2321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Oswald" panose="02000503000000000000" pitchFamily="2" charset="0"/>
      <p:regular r:id="rId50"/>
      <p:bold r:id="rId51"/>
    </p:embeddedFont>
    <p:embeddedFont>
      <p:font typeface="Oswald Light" pitchFamily="2" charset="0"/>
      <p:regular r:id="rId52"/>
    </p:embeddedFont>
    <p:embeddedFont>
      <p:font typeface="Oswald Medium" pitchFamily="2" charset="0"/>
      <p:regular r:id="rId53"/>
    </p:embeddedFont>
    <p:embeddedFont>
      <p:font typeface="Oswald SemiBold" pitchFamily="2" charset="0"/>
      <p:regular r:id="rId54"/>
      <p:bold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Roboto Black" panose="02000000000000000000" pitchFamily="2" charset="0"/>
      <p:bold r:id="rId60"/>
      <p:italic r:id="rId61"/>
      <p:boldItalic r:id="rId62"/>
    </p:embeddedFont>
    <p:embeddedFont>
      <p:font typeface="Roboto Medium" panose="02000000000000000000" pitchFamily="2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C000"/>
    <a:srgbClr val="585858"/>
    <a:srgbClr val="A6A6A6"/>
    <a:srgbClr val="57FF00"/>
    <a:srgbClr val="E12600"/>
    <a:srgbClr val="FF2600"/>
    <a:srgbClr val="E9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96327"/>
  </p:normalViewPr>
  <p:slideViewPr>
    <p:cSldViewPr snapToGrid="0">
      <p:cViewPr varScale="1">
        <p:scale>
          <a:sx n="96" d="100"/>
          <a:sy n="96" d="100"/>
        </p:scale>
        <p:origin x="138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0:41:25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2A11-72B3-174E-812E-DB995333F744}" type="datetimeFigureOut">
              <a:t>5/30/2023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05C-C24F-D340-B877-BB2BBEB57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1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57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5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3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7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8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5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5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01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90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0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104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99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69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28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OBS:Browser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- 720p</a:t>
            </a:r>
            <a:endParaRPr lang="en-US" dirty="0">
              <a:effectLst/>
            </a:endParaRP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1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1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47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92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7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5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22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OBS:Timer</a:t>
            </a:r>
            <a:r>
              <a:rPr lang="en-US" dirty="0"/>
              <a:t> - Circle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8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2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2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FA12-C4A7-47AA-8763-104DFCC3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CEF03-61AA-CCF1-31C7-E1E92C086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082-0A9A-DFD1-A49A-C33FC0F5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6CCE-4856-35BB-676C-1CFE0AF0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50C6-8213-0D73-F8EF-D0C9AC04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18F5-6B23-3202-D951-70DF834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85B64-C880-E1FC-BC34-0F27AC73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F954-5388-11E6-D220-5E7E372F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49EC-2ECC-CD7C-9149-BF6D020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A8CC-855F-4E14-C48F-102A462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9D496-0283-59E0-C40F-25F3A51A4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F4124-2D48-2ACC-9733-CD741A126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AACD-E0E8-E86F-353E-369EE018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8C1-CB19-767A-F8B1-0608B89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933D-7AC8-45FD-988C-C63EE78B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407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4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8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6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2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1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73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6DA-7F95-17B0-A783-55D81EE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2F3C-87D6-B601-E61F-44A720C4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A5F9-B64B-38E8-56ED-B9A30EAF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65C5-2E30-7724-7BFA-021D20C1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568C-2AF8-3DAE-1CC7-C8F3B3A3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98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0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91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09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" smtClean="0"/>
              <a:pPr/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08180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FDDD-D66B-B825-DB1B-E3981256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A4D5-DAB5-CD15-635A-873EE8EF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A8D9-A6A6-26C9-4DBE-8FB63DF6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2F65-FD1B-6EA1-F9A6-9844DBF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9C16-780C-41CC-06B3-C858246F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67B4-81CB-C96C-3921-8486F99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AB7F-A065-84FF-4ED5-A939E035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892B-13A0-04DF-9C3C-04B1B541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A13BE-B809-FD91-9408-E43B724D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9CE9-62C1-497E-1B04-6CBBDBDC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A50E-7F96-A8E7-B948-595C5D9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61D7-8DD3-28A6-7716-BFE5A64C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35A96-7797-E7CA-F643-D52F735F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9E7A8-E99E-3DDB-B4DA-5BE5C765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AAD76-BEFC-5C2D-8564-6CCD89266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448-3C5D-B169-B135-6C0EB7F71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D9AAC-61D8-9566-1737-E940912D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7AF0C-72E4-C4BE-77F1-27C42658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0F3ED-7BB3-A40B-2056-8ACB20F7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53B1-66E3-8D62-1776-7648C4BE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60D56-D092-4388-56E7-61BE5866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8F1E-2608-304A-CF00-03C5F10D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F3224-7841-8BB1-29EC-A22D28CD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17010-D142-6D90-3BF3-72A308A9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30C92-E01A-AD86-131D-BE052406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633B5-0289-1B40-70CF-0D398BCC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6310-E839-7D6E-732B-300BF6C8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28B3-C512-AEF1-E06C-9446FE6E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521-5D9A-E7F3-870C-9B148A85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69F0-DB41-0EBA-CF67-E7724660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A7623-E6F9-F103-8139-7FFC5CE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F7E3-1358-3B81-5330-3A1C598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EE07-CCBD-6797-D82F-1213AF1A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4002-BA8A-CBE2-3933-A98515BE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4F68-7649-FAA9-9FD2-4F5793A5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DC181-8AB4-B1CD-CB08-2A864361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6270-2AA4-074F-D0E3-6DA9ADB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8137A-4F7A-7669-DA39-E5A90FB7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94B0F-404A-D35D-E46D-E8041194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DD91-F838-BADE-46E6-DA4B20A3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25EF-8A8A-60D0-2A54-1C7E6E0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7186-D375-445B-AA32-707CBAE230B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4C03-FAE3-B160-1C15-3D902921D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7C38-CCD8-D524-A441-97B627EF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A6CF-245E-456B-8202-49B7AB7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5/30/2023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customXml" Target="../ink/ink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5E56FF-CDD9-4709-3075-94DEBADC3D67}"/>
              </a:ext>
            </a:extLst>
          </p:cNvPr>
          <p:cNvGrpSpPr/>
          <p:nvPr/>
        </p:nvGrpSpPr>
        <p:grpSpPr>
          <a:xfrm>
            <a:off x="2861440" y="5870746"/>
            <a:ext cx="8902821" cy="888819"/>
            <a:chOff x="3595631" y="4237917"/>
            <a:chExt cx="5298354" cy="739699"/>
          </a:xfrm>
          <a:solidFill>
            <a:srgbClr val="FECE00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BDEAB9-8BB4-1947-9993-48D5D3135717}"/>
                </a:ext>
              </a:extLst>
            </p:cNvPr>
            <p:cNvGrpSpPr/>
            <p:nvPr/>
          </p:nvGrpSpPr>
          <p:grpSpPr>
            <a:xfrm flipH="1">
              <a:off x="3595631" y="4237917"/>
              <a:ext cx="5298354" cy="739699"/>
              <a:chOff x="141591" y="4237917"/>
              <a:chExt cx="5298353" cy="739699"/>
            </a:xfrm>
            <a:grpFill/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38519EE-C8A6-EC40-02AD-06407353A0A8}"/>
                  </a:ext>
                </a:extLst>
              </p:cNvPr>
              <p:cNvSpPr/>
              <p:nvPr/>
            </p:nvSpPr>
            <p:spPr>
              <a:xfrm rot="10800000">
                <a:off x="141591" y="4237917"/>
                <a:ext cx="182656" cy="73969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9A2B3A-E9CF-B0BA-E980-9D3791C473A5}"/>
                  </a:ext>
                </a:extLst>
              </p:cNvPr>
              <p:cNvSpPr/>
              <p:nvPr/>
            </p:nvSpPr>
            <p:spPr>
              <a:xfrm>
                <a:off x="324247" y="4237917"/>
                <a:ext cx="5115697" cy="739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Google Shape;56;p13">
              <a:extLst>
                <a:ext uri="{FF2B5EF4-FFF2-40B4-BE49-F238E27FC236}">
                  <a16:creationId xmlns:a16="http://schemas.microsoft.com/office/drawing/2014/main" id="{116FE9CE-13BA-E810-80D3-F2FEB9B806B1}"/>
                </a:ext>
              </a:extLst>
            </p:cNvPr>
            <p:cNvSpPr txBox="1"/>
            <p:nvPr/>
          </p:nvSpPr>
          <p:spPr>
            <a:xfrm flipH="1">
              <a:off x="4510872" y="4432701"/>
              <a:ext cx="412348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ea typeface="Oswald"/>
                  <a:cs typeface="Oswald"/>
                  <a:sym typeface="Oswald"/>
                </a:rPr>
                <a:t>Justin Wilcox</a:t>
              </a:r>
              <a:endParaRPr lang="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" sz="1000" dirty="0">
                <a:solidFill>
                  <a:schemeClr val="bg1"/>
                </a:solidFill>
                <a:latin typeface="Oswald Light" panose="02000303000000000000" pitchFamily="2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17482-7575-AC57-60EF-03D5F9A78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4269" y="4779817"/>
              <a:ext cx="4682610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E085F81E-9096-3330-B601-4AE5B8C4B433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E81-7332-7002-ABC7-FA2C83381787}"/>
              </a:ext>
            </a:extLst>
          </p:cNvPr>
          <p:cNvSpPr txBox="1"/>
          <p:nvPr/>
        </p:nvSpPr>
        <p:spPr>
          <a:xfrm>
            <a:off x="576943" y="1837482"/>
            <a:ext cx="49164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 SemiBold" pitchFamily="2" charset="77"/>
              </a:rPr>
              <a:t>AI-ENABLED </a:t>
            </a:r>
            <a:r>
              <a:rPr lang="en-GB" sz="4400" b="1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FINANCIAL MODELING</a:t>
            </a:r>
            <a:endParaRPr lang="en-GB" sz="4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SemiBold" pitchFamily="2" charset="77"/>
            </a:endParaRP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4165DD5-2326-D2C7-A55D-BE5279C6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4" y="4815546"/>
            <a:ext cx="4524822" cy="2042454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43647A61-B145-8471-5482-400637200A8E}"/>
              </a:ext>
            </a:extLst>
          </p:cNvPr>
          <p:cNvSpPr/>
          <p:nvPr/>
        </p:nvSpPr>
        <p:spPr>
          <a:xfrm rot="16200000" flipH="1">
            <a:off x="5253175" y="-269706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379763" y="743254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TEACHING TASKS…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3D58E-6AC4-A13B-4CCE-CCA5E812D816}"/>
              </a:ext>
            </a:extLst>
          </p:cNvPr>
          <p:cNvSpPr txBox="1"/>
          <p:nvPr/>
        </p:nvSpPr>
        <p:spPr>
          <a:xfrm>
            <a:off x="505112" y="1799380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Is a waste of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3D841-5FA1-083A-0BA3-723A072D8A23}"/>
              </a:ext>
            </a:extLst>
          </p:cNvPr>
          <p:cNvSpPr txBox="1"/>
          <p:nvPr/>
        </p:nvSpPr>
        <p:spPr>
          <a:xfrm>
            <a:off x="843632" y="4290031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Negotiate better term sheets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19DD0-F9DA-7FB5-2DBE-0BFC2FA4F410}"/>
              </a:ext>
            </a:extLst>
          </p:cNvPr>
          <p:cNvSpPr txBox="1"/>
          <p:nvPr/>
        </p:nvSpPr>
        <p:spPr>
          <a:xfrm>
            <a:off x="843632" y="3845479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Fire poor performers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737471-4BE8-CA49-5ED6-55CDE9BD10EE}"/>
              </a:ext>
            </a:extLst>
          </p:cNvPr>
          <p:cNvSpPr txBox="1"/>
          <p:nvPr/>
        </p:nvSpPr>
        <p:spPr>
          <a:xfrm>
            <a:off x="843632" y="3365759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Hire great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10461-2C14-6A78-7D13-99AF39D17255}"/>
              </a:ext>
            </a:extLst>
          </p:cNvPr>
          <p:cNvSpPr txBox="1"/>
          <p:nvPr/>
        </p:nvSpPr>
        <p:spPr>
          <a:xfrm>
            <a:off x="505112" y="2452531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There’s not enough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A0F9E-4FB9-D3AE-1A03-D02F9A4D3924}"/>
              </a:ext>
            </a:extLst>
          </p:cNvPr>
          <p:cNvSpPr txBox="1"/>
          <p:nvPr/>
        </p:nvSpPr>
        <p:spPr>
          <a:xfrm>
            <a:off x="843632" y="4749864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Fend off new competitors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565C5-64D7-6DDA-4D67-8F4B057CC07D}"/>
              </a:ext>
            </a:extLst>
          </p:cNvPr>
          <p:cNvSpPr txBox="1"/>
          <p:nvPr/>
        </p:nvSpPr>
        <p:spPr>
          <a:xfrm>
            <a:off x="843632" y="5234161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2D662-44F7-D41F-454D-2F3368683B47}"/>
              </a:ext>
            </a:extLst>
          </p:cNvPr>
          <p:cNvSpPr txBox="1"/>
          <p:nvPr/>
        </p:nvSpPr>
        <p:spPr>
          <a:xfrm>
            <a:off x="843632" y="2909616"/>
            <a:ext cx="443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Every financial document</a:t>
            </a:r>
          </a:p>
        </p:txBody>
      </p:sp>
    </p:spTree>
    <p:extLst>
      <p:ext uri="{BB962C8B-B14F-4D97-AF65-F5344CB8AC3E}">
        <p14:creationId xmlns:p14="http://schemas.microsoft.com/office/powerpoint/2010/main" val="827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4" grpId="0"/>
      <p:bldP spid="23" grpId="0"/>
      <p:bldP spid="2" grpId="0"/>
      <p:bldP spid="6" grpId="0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601067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A DIFFERENT APPROACH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845E72-4BF7-93DB-3A8D-65F1FEF2ED67}"/>
              </a:ext>
            </a:extLst>
          </p:cNvPr>
          <p:cNvSpPr txBox="1"/>
          <p:nvPr/>
        </p:nvSpPr>
        <p:spPr>
          <a:xfrm>
            <a:off x="3799763" y="2026165"/>
            <a:ext cx="728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Give you a fish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1E160-D460-48EE-2689-AA36CC726DFE}"/>
              </a:ext>
            </a:extLst>
          </p:cNvPr>
          <p:cNvSpPr txBox="1"/>
          <p:nvPr/>
        </p:nvSpPr>
        <p:spPr>
          <a:xfrm>
            <a:off x="4555995" y="2549385"/>
            <a:ext cx="399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You’ll eat for a day</a:t>
            </a:r>
          </a:p>
        </p:txBody>
      </p:sp>
      <p:pic>
        <p:nvPicPr>
          <p:cNvPr id="8" name="Picture 7" descr="A picture containing lamp&#10;&#10;Description automatically generated">
            <a:extLst>
              <a:ext uri="{FF2B5EF4-FFF2-40B4-BE49-F238E27FC236}">
                <a16:creationId xmlns:a16="http://schemas.microsoft.com/office/drawing/2014/main" id="{A19ADEB9-511F-6921-B479-D4E923D48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16574" r="41809" b="23840"/>
          <a:stretch/>
        </p:blipFill>
        <p:spPr>
          <a:xfrm>
            <a:off x="9240846" y="2292232"/>
            <a:ext cx="1386376" cy="1631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387645-2E4A-85F5-5CBF-26971003830F}"/>
              </a:ext>
            </a:extLst>
          </p:cNvPr>
          <p:cNvSpPr txBox="1"/>
          <p:nvPr/>
        </p:nvSpPr>
        <p:spPr>
          <a:xfrm>
            <a:off x="3785475" y="3072605"/>
            <a:ext cx="728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 you how to 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F64F7-26FE-FFBC-2CD3-81F8300BB985}"/>
              </a:ext>
            </a:extLst>
          </p:cNvPr>
          <p:cNvSpPr txBox="1"/>
          <p:nvPr/>
        </p:nvSpPr>
        <p:spPr>
          <a:xfrm>
            <a:off x="4541707" y="3595825"/>
            <a:ext cx="399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You’ll eat for a lifetime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E2DB9-4567-D7BA-2309-E030FE539F23}"/>
              </a:ext>
            </a:extLst>
          </p:cNvPr>
          <p:cNvSpPr txBox="1"/>
          <p:nvPr/>
        </p:nvSpPr>
        <p:spPr>
          <a:xfrm>
            <a:off x="3785475" y="4119045"/>
            <a:ext cx="728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 you how to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learn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43616A-642A-C818-FB18-B2EF6618A530}"/>
              </a:ext>
            </a:extLst>
          </p:cNvPr>
          <p:cNvSpPr txBox="1"/>
          <p:nvPr/>
        </p:nvSpPr>
        <p:spPr>
          <a:xfrm>
            <a:off x="4541706" y="4642265"/>
            <a:ext cx="593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You’ll discover a better way to fish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938C7-8104-8293-5470-DFAFC086B210}"/>
              </a:ext>
            </a:extLst>
          </p:cNvPr>
          <p:cNvSpPr txBox="1"/>
          <p:nvPr/>
        </p:nvSpPr>
        <p:spPr>
          <a:xfrm>
            <a:off x="4541707" y="5165485"/>
            <a:ext cx="399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You’ll feed the world</a:t>
            </a:r>
          </a:p>
        </p:txBody>
      </p:sp>
      <p:pic>
        <p:nvPicPr>
          <p:cNvPr id="17" name="Picture 16" descr="A picture containing lamp&#10;&#10;Description automatically generated">
            <a:extLst>
              <a:ext uri="{FF2B5EF4-FFF2-40B4-BE49-F238E27FC236}">
                <a16:creationId xmlns:a16="http://schemas.microsoft.com/office/drawing/2014/main" id="{71A040F5-92E2-670C-E7CC-196C7E8AE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16574" r="41809" b="23840"/>
          <a:stretch/>
        </p:blipFill>
        <p:spPr>
          <a:xfrm rot="621582">
            <a:off x="7589718" y="1098944"/>
            <a:ext cx="2023151" cy="2380526"/>
          </a:xfrm>
          <a:prstGeom prst="rect">
            <a:avLst/>
          </a:prstGeom>
        </p:spPr>
      </p:pic>
      <p:pic>
        <p:nvPicPr>
          <p:cNvPr id="18" name="Picture 17" descr="A picture containing lamp&#10;&#10;Description automatically generated">
            <a:extLst>
              <a:ext uri="{FF2B5EF4-FFF2-40B4-BE49-F238E27FC236}">
                <a16:creationId xmlns:a16="http://schemas.microsoft.com/office/drawing/2014/main" id="{7877FE01-F203-D313-C967-39BAA13E67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16574" r="41809" b="23840"/>
          <a:stretch/>
        </p:blipFill>
        <p:spPr>
          <a:xfrm>
            <a:off x="8777232" y="3595825"/>
            <a:ext cx="954900" cy="11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753156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TODAY YOU’LL LEARN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845E72-4BF7-93DB-3A8D-65F1FEF2ED67}"/>
              </a:ext>
            </a:extLst>
          </p:cNvPr>
          <p:cNvSpPr txBox="1"/>
          <p:nvPr/>
        </p:nvSpPr>
        <p:spPr>
          <a:xfrm>
            <a:off x="6477863" y="2419771"/>
            <a:ext cx="728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Financial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FC0E0-3E4F-4C3F-9A02-BF05A5B63AE1}"/>
              </a:ext>
            </a:extLst>
          </p:cNvPr>
          <p:cNvSpPr txBox="1"/>
          <p:nvPr/>
        </p:nvSpPr>
        <p:spPr>
          <a:xfrm>
            <a:off x="6477863" y="3100889"/>
            <a:ext cx="4504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How to learn anything you want!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08764-DA3E-B8E8-654E-F12C22F8E1A1}"/>
              </a:ext>
            </a:extLst>
          </p:cNvPr>
          <p:cNvSpPr txBox="1"/>
          <p:nvPr/>
        </p:nvSpPr>
        <p:spPr>
          <a:xfrm>
            <a:off x="6477863" y="4212894"/>
            <a:ext cx="728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Learn finance? Learn anything!</a:t>
            </a:r>
          </a:p>
        </p:txBody>
      </p:sp>
      <p:pic>
        <p:nvPicPr>
          <p:cNvPr id="20" name="Picture 19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219C294-F61C-21FC-0D09-5FDEC54C7B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29558"/>
          <a:stretch/>
        </p:blipFill>
        <p:spPr>
          <a:xfrm>
            <a:off x="2720736" y="2260788"/>
            <a:ext cx="3757127" cy="442743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1CEA5D-7F8C-5A93-0731-001489BF550B}"/>
              </a:ext>
            </a:extLst>
          </p:cNvPr>
          <p:cNvCxnSpPr>
            <a:cxnSpLocks/>
          </p:cNvCxnSpPr>
          <p:nvPr/>
        </p:nvCxnSpPr>
        <p:spPr>
          <a:xfrm>
            <a:off x="7009442" y="2716854"/>
            <a:ext cx="303662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596452"/>
            <a:ext cx="679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OPEN ChatGPT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821470" y="2232523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Create a Profit and Loss statement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04743" y="1679545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821470" y="4285065"/>
            <a:ext cx="6588519" cy="559984"/>
            <a:chOff x="4927978" y="4080832"/>
            <a:chExt cx="6588519" cy="5599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3 minutes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59984"/>
              <a:chOff x="5354165" y="1901952"/>
              <a:chExt cx="677917" cy="71013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948576"/>
                <a:ext cx="674190" cy="66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28BCCD-4D52-4B19-9C6C-0EA7B25B52C9}"/>
              </a:ext>
            </a:extLst>
          </p:cNvPr>
          <p:cNvSpPr txBox="1"/>
          <p:nvPr/>
        </p:nvSpPr>
        <p:spPr>
          <a:xfrm>
            <a:off x="5703962" y="2780651"/>
            <a:ext cx="545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Company: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Smart dog collars – uses GPS to track location &amp; fitness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F1971-CECB-6959-CCF0-3ABCCECE9D9D}"/>
              </a:ext>
            </a:extLst>
          </p:cNvPr>
          <p:cNvSpPr txBox="1"/>
          <p:nvPr/>
        </p:nvSpPr>
        <p:spPr>
          <a:xfrm>
            <a:off x="5703962" y="3557349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Over 3-year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1EAF9-C657-D386-8887-73B3D641070F}"/>
              </a:ext>
            </a:extLst>
          </p:cNvPr>
          <p:cNvSpPr txBox="1"/>
          <p:nvPr/>
        </p:nvSpPr>
        <p:spPr>
          <a:xfrm>
            <a:off x="5703961" y="4845049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Goal: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Create best spreadsheet you can</a:t>
            </a:r>
          </a:p>
        </p:txBody>
      </p:sp>
    </p:spTree>
    <p:extLst>
      <p:ext uri="{BB962C8B-B14F-4D97-AF65-F5344CB8AC3E}">
        <p14:creationId xmlns:p14="http://schemas.microsoft.com/office/powerpoint/2010/main" val="2926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5124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Paste your prompt</a:t>
            </a:r>
            <a:endParaRPr lang="en-US" sz="4800" b="1" dirty="0">
              <a:solidFill>
                <a:srgbClr val="FBBF1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821470" y="2589653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send or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821470" y="3461579"/>
            <a:ext cx="6588519" cy="707886"/>
            <a:chOff x="4927978" y="401338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38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answer in chat, but don’t hit send it until I say to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04743" y="1946245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821470" y="4376061"/>
            <a:ext cx="6588519" cy="707886"/>
            <a:chOff x="4927978" y="3981873"/>
            <a:chExt cx="6588519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3981873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After everyone has time to answer, I’ll count down “3, 2, 1, enter” . . . then you’ll hit enter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28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5124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Paste your prompt</a:t>
            </a:r>
            <a:endParaRPr lang="en-US" sz="4800" b="1" dirty="0">
              <a:solidFill>
                <a:srgbClr val="FBBF1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821470" y="2589653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send or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821470" y="3461579"/>
            <a:ext cx="6588519" cy="707886"/>
            <a:chOff x="4927978" y="401338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38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answer in chat, but don’t hit send it until I say to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04743" y="1946245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821470" y="4376061"/>
            <a:ext cx="6588519" cy="707886"/>
            <a:chOff x="4927978" y="3981873"/>
            <a:chExt cx="6588519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3981873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After everyone has time to answer, I’ll count down “3, 2, 1, enter” . . . then you’ll hit enter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6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2524722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F1E186-8CD3-300B-8735-A9358AA2135B}"/>
              </a:ext>
            </a:extLst>
          </p:cNvPr>
          <p:cNvSpPr txBox="1"/>
          <p:nvPr/>
        </p:nvSpPr>
        <p:spPr>
          <a:xfrm>
            <a:off x="4821470" y="601067"/>
            <a:ext cx="6882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Personalized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education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C7CEB2-BE33-8858-A53B-554146F04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" y="2829524"/>
            <a:ext cx="4007068" cy="2673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B96AC-BA46-7D56-4BD5-5D4777EBECD2}"/>
              </a:ext>
            </a:extLst>
          </p:cNvPr>
          <p:cNvSpPr txBox="1"/>
          <p:nvPr/>
        </p:nvSpPr>
        <p:spPr>
          <a:xfrm>
            <a:off x="5024634" y="2914330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Create a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ChatGPT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prompts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74C68-813E-0D22-2AB2-C33419564073}"/>
              </a:ext>
            </a:extLst>
          </p:cNvPr>
          <p:cNvSpPr txBox="1"/>
          <p:nvPr/>
        </p:nvSpPr>
        <p:spPr>
          <a:xfrm>
            <a:off x="5024634" y="338866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Students can 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B8922-AA84-1081-0DE4-956A33F02F47}"/>
              </a:ext>
            </a:extLst>
          </p:cNvPr>
          <p:cNvSpPr txBox="1"/>
          <p:nvPr/>
        </p:nvSpPr>
        <p:spPr>
          <a:xfrm>
            <a:off x="5024634" y="3863004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To teach themselves anything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BAE9D67-1A2F-AF1F-9B76-D5D36BC97D8A}"/>
              </a:ext>
            </a:extLst>
          </p:cNvPr>
          <p:cNvSpPr/>
          <p:nvPr/>
        </p:nvSpPr>
        <p:spPr>
          <a:xfrm>
            <a:off x="5198077" y="4830388"/>
            <a:ext cx="5044236" cy="98552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bit.ly/PromptTemplate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2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21470" y="2524722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F1E186-8CD3-300B-8735-A9358AA2135B}"/>
              </a:ext>
            </a:extLst>
          </p:cNvPr>
          <p:cNvSpPr txBox="1"/>
          <p:nvPr/>
        </p:nvSpPr>
        <p:spPr>
          <a:xfrm>
            <a:off x="4821470" y="601067"/>
            <a:ext cx="6882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Personalized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education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C7CEB2-BE33-8858-A53B-554146F04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" y="2829524"/>
            <a:ext cx="4007068" cy="2673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B96AC-BA46-7D56-4BD5-5D4777EBECD2}"/>
              </a:ext>
            </a:extLst>
          </p:cNvPr>
          <p:cNvSpPr txBox="1"/>
          <p:nvPr/>
        </p:nvSpPr>
        <p:spPr>
          <a:xfrm>
            <a:off x="5024634" y="2914330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Create a </a:t>
            </a:r>
            <a:r>
              <a:rPr lang="en-US" sz="2000" dirty="0" err="1">
                <a:latin typeface="Roboto" panose="02000000000000000000" pitchFamily="2" charset="0"/>
                <a:ea typeface="Roboto" panose="02000000000000000000" pitchFamily="2" charset="0"/>
              </a:rPr>
              <a:t>ChatGPT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prompts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74C68-813E-0D22-2AB2-C33419564073}"/>
              </a:ext>
            </a:extLst>
          </p:cNvPr>
          <p:cNvSpPr txBox="1"/>
          <p:nvPr/>
        </p:nvSpPr>
        <p:spPr>
          <a:xfrm>
            <a:off x="5024634" y="338866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Students can 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B8922-AA84-1081-0DE4-956A33F02F47}"/>
              </a:ext>
            </a:extLst>
          </p:cNvPr>
          <p:cNvSpPr txBox="1"/>
          <p:nvPr/>
        </p:nvSpPr>
        <p:spPr>
          <a:xfrm>
            <a:off x="5024634" y="3863004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To teach themselves anything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BAE9D67-1A2F-AF1F-9B76-D5D36BC97D8A}"/>
              </a:ext>
            </a:extLst>
          </p:cNvPr>
          <p:cNvSpPr/>
          <p:nvPr/>
        </p:nvSpPr>
        <p:spPr>
          <a:xfrm>
            <a:off x="5198077" y="4830388"/>
            <a:ext cx="5044236" cy="98552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bit.ly/PromptTemplate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207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8039122" y="779906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9615E13-4717-596A-4993-C17697C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2152264"/>
            <a:ext cx="6343857" cy="4229238"/>
          </a:xfrm>
          <a:prstGeom prst="rect">
            <a:avLst/>
          </a:prstGeom>
        </p:spPr>
      </p:pic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3609978E-89CB-2042-A69A-CCE5A3EF225E}"/>
              </a:ext>
            </a:extLst>
          </p:cNvPr>
          <p:cNvSpPr txBox="1"/>
          <p:nvPr/>
        </p:nvSpPr>
        <p:spPr>
          <a:xfrm flipH="1">
            <a:off x="1478089" y="3290467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You’ll get to.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9D28A-5C8F-9F76-7E5F-0EA92794C613}"/>
              </a:ext>
            </a:extLst>
          </p:cNvPr>
          <p:cNvSpPr txBox="1"/>
          <p:nvPr/>
        </p:nvSpPr>
        <p:spPr>
          <a:xfrm>
            <a:off x="1573101" y="444691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Build a prompt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FF628-9AD6-583D-2DFF-0A2B8369A4DE}"/>
              </a:ext>
            </a:extLst>
          </p:cNvPr>
          <p:cNvSpPr txBox="1"/>
          <p:nvPr/>
        </p:nvSpPr>
        <p:spPr>
          <a:xfrm>
            <a:off x="1573101" y="4895538"/>
            <a:ext cx="545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Students can use to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learn anything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BA87-730B-F2CE-6864-99CF3285C2B9}"/>
              </a:ext>
            </a:extLst>
          </p:cNvPr>
          <p:cNvSpPr txBox="1"/>
          <p:nvPr/>
        </p:nvSpPr>
        <p:spPr>
          <a:xfrm>
            <a:off x="1572265" y="3998296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Collaborate with educators</a:t>
            </a:r>
          </a:p>
        </p:txBody>
      </p:sp>
    </p:spTree>
    <p:extLst>
      <p:ext uri="{BB962C8B-B14F-4D97-AF65-F5344CB8AC3E}">
        <p14:creationId xmlns:p14="http://schemas.microsoft.com/office/powerpoint/2010/main" val="39271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  <p:bldP spid="3" grpId="0" uiExpand="1" build="p" bldLvl="5"/>
      <p:bldP spid="5" grpId="0"/>
      <p:bldP spid="6" grpId="0" uiExpand="1" build="p" bldLvl="5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624024" y="3067604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But if you don’t . . .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8039122" y="779906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9EC89-920B-C912-7EEE-3C33DA5AE456}"/>
              </a:ext>
            </a:extLst>
          </p:cNvPr>
          <p:cNvSpPr txBox="1"/>
          <p:nvPr/>
        </p:nvSpPr>
        <p:spPr>
          <a:xfrm>
            <a:off x="1814046" y="3818262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Want to be on camera</a:t>
            </a:r>
          </a:p>
        </p:txBody>
      </p:sp>
      <p:sp>
        <p:nvSpPr>
          <p:cNvPr id="10" name="Google Shape;58;p13">
            <a:extLst>
              <a:ext uri="{FF2B5EF4-FFF2-40B4-BE49-F238E27FC236}">
                <a16:creationId xmlns:a16="http://schemas.microsoft.com/office/drawing/2014/main" id="{5AFF6119-6C05-7808-E32C-6DB2C4BCA7C8}"/>
              </a:ext>
            </a:extLst>
          </p:cNvPr>
          <p:cNvSpPr txBox="1"/>
          <p:nvPr/>
        </p:nvSpPr>
        <p:spPr>
          <a:xfrm flipH="1">
            <a:off x="1624024" y="5115614"/>
            <a:ext cx="4696281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Please don’t join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D1D6F-E9DC-2F95-ACB8-BEFCBAB1883C}"/>
              </a:ext>
            </a:extLst>
          </p:cNvPr>
          <p:cNvSpPr txBox="1"/>
          <p:nvPr/>
        </p:nvSpPr>
        <p:spPr>
          <a:xfrm>
            <a:off x="1814046" y="4266883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Have a stable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C08A3-EC0A-8AED-9DB6-674C4C67CFC9}"/>
              </a:ext>
            </a:extLst>
          </p:cNvPr>
          <p:cNvSpPr txBox="1"/>
          <p:nvPr/>
        </p:nvSpPr>
        <p:spPr>
          <a:xfrm>
            <a:off x="1814045" y="4715504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Want to participate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9615E13-4717-596A-4993-C17697C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2152264"/>
            <a:ext cx="6343857" cy="4229238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77F606C2-7AF4-5ACE-324D-D0958A0833BC}"/>
              </a:ext>
            </a:extLst>
          </p:cNvPr>
          <p:cNvSpPr/>
          <p:nvPr/>
        </p:nvSpPr>
        <p:spPr>
          <a:xfrm>
            <a:off x="6433752" y="5807676"/>
            <a:ext cx="4353682" cy="67218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Vote. Will you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join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0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bldLvl="5"/>
      <p:bldP spid="11" grpId="0"/>
      <p:bldP spid="1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809061" y="1273452"/>
            <a:ext cx="5094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FUNDAMENTAL FLAW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8039122" y="779906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9615E13-4717-596A-4993-C17697C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2152264"/>
            <a:ext cx="6343857" cy="4229238"/>
          </a:xfrm>
          <a:prstGeom prst="rect">
            <a:avLst/>
          </a:prstGeom>
        </p:spPr>
      </p:pic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3609978E-89CB-2042-A69A-CCE5A3EF225E}"/>
              </a:ext>
            </a:extLst>
          </p:cNvPr>
          <p:cNvSpPr txBox="1"/>
          <p:nvPr/>
        </p:nvSpPr>
        <p:spPr>
          <a:xfrm flipH="1">
            <a:off x="1478089" y="3290467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You’ll get to.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9D28A-5C8F-9F76-7E5F-0EA92794C613}"/>
              </a:ext>
            </a:extLst>
          </p:cNvPr>
          <p:cNvSpPr txBox="1"/>
          <p:nvPr/>
        </p:nvSpPr>
        <p:spPr>
          <a:xfrm>
            <a:off x="1573101" y="440572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Build a prompt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FF628-9AD6-583D-2DFF-0A2B8369A4DE}"/>
              </a:ext>
            </a:extLst>
          </p:cNvPr>
          <p:cNvSpPr txBox="1"/>
          <p:nvPr/>
        </p:nvSpPr>
        <p:spPr>
          <a:xfrm>
            <a:off x="1573101" y="4854348"/>
            <a:ext cx="545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Students can use to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learn anything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565A7027-71F3-6697-C84F-2C4BF8C32616}"/>
              </a:ext>
            </a:extLst>
          </p:cNvPr>
          <p:cNvSpPr/>
          <p:nvPr/>
        </p:nvSpPr>
        <p:spPr>
          <a:xfrm>
            <a:off x="6534151" y="5807676"/>
            <a:ext cx="4152884" cy="67218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Self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-facilitated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BA87-730B-F2CE-6864-99CF3285C2B9}"/>
              </a:ext>
            </a:extLst>
          </p:cNvPr>
          <p:cNvSpPr txBox="1"/>
          <p:nvPr/>
        </p:nvSpPr>
        <p:spPr>
          <a:xfrm>
            <a:off x="1572265" y="3957106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Collaborate with educators</a:t>
            </a:r>
          </a:p>
        </p:txBody>
      </p:sp>
    </p:spTree>
    <p:extLst>
      <p:ext uri="{BB962C8B-B14F-4D97-AF65-F5344CB8AC3E}">
        <p14:creationId xmlns:p14="http://schemas.microsoft.com/office/powerpoint/2010/main" val="33191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8039122" y="779906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9615E13-4717-596A-4993-C17697C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2152264"/>
            <a:ext cx="6343857" cy="4229238"/>
          </a:xfrm>
          <a:prstGeom prst="rect">
            <a:avLst/>
          </a:prstGeom>
        </p:spPr>
      </p:pic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3609978E-89CB-2042-A69A-CCE5A3EF225E}"/>
              </a:ext>
            </a:extLst>
          </p:cNvPr>
          <p:cNvSpPr txBox="1"/>
          <p:nvPr/>
        </p:nvSpPr>
        <p:spPr>
          <a:xfrm flipH="1">
            <a:off x="1478089" y="3290467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You’ll get to.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9D28A-5C8F-9F76-7E5F-0EA92794C613}"/>
              </a:ext>
            </a:extLst>
          </p:cNvPr>
          <p:cNvSpPr txBox="1"/>
          <p:nvPr/>
        </p:nvSpPr>
        <p:spPr>
          <a:xfrm>
            <a:off x="1573101" y="440572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Build a prompt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FF628-9AD6-583D-2DFF-0A2B8369A4DE}"/>
              </a:ext>
            </a:extLst>
          </p:cNvPr>
          <p:cNvSpPr txBox="1"/>
          <p:nvPr/>
        </p:nvSpPr>
        <p:spPr>
          <a:xfrm>
            <a:off x="1573101" y="4854348"/>
            <a:ext cx="545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Students can use to 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learn anything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565A7027-71F3-6697-C84F-2C4BF8C32616}"/>
              </a:ext>
            </a:extLst>
          </p:cNvPr>
          <p:cNvSpPr/>
          <p:nvPr/>
        </p:nvSpPr>
        <p:spPr>
          <a:xfrm>
            <a:off x="6534151" y="5807676"/>
            <a:ext cx="4152884" cy="67218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Self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Arial"/>
                <a:sym typeface="Oswald Regular"/>
              </a:rPr>
              <a:t>-facilitated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BA87-730B-F2CE-6864-99CF3285C2B9}"/>
              </a:ext>
            </a:extLst>
          </p:cNvPr>
          <p:cNvSpPr txBox="1"/>
          <p:nvPr/>
        </p:nvSpPr>
        <p:spPr>
          <a:xfrm>
            <a:off x="1572265" y="3957106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Collaborate with educators</a:t>
            </a:r>
          </a:p>
        </p:txBody>
      </p:sp>
    </p:spTree>
    <p:extLst>
      <p:ext uri="{BB962C8B-B14F-4D97-AF65-F5344CB8AC3E}">
        <p14:creationId xmlns:p14="http://schemas.microsoft.com/office/powerpoint/2010/main" val="23476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809061" y="353523"/>
            <a:ext cx="5094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Prompt</a:t>
            </a:r>
            <a:b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</a:br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builder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9E9F2-3037-9FC0-EBC6-FD4A73FF618D}"/>
              </a:ext>
            </a:extLst>
          </p:cNvPr>
          <p:cNvSpPr txBox="1"/>
          <p:nvPr/>
        </p:nvSpPr>
        <p:spPr>
          <a:xfrm>
            <a:off x="1005993" y="2242286"/>
            <a:ext cx="403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Students can use to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8AE27-9EA7-CFDE-8A4C-6D3204D3A5A7}"/>
              </a:ext>
            </a:extLst>
          </p:cNvPr>
          <p:cNvSpPr txBox="1"/>
          <p:nvPr/>
        </p:nvSpPr>
        <p:spPr>
          <a:xfrm>
            <a:off x="1005993" y="3034380"/>
            <a:ext cx="403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 themselves anything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3A7C7A11-9CF9-4037-6759-AA603029CBA6}"/>
              </a:ext>
            </a:extLst>
          </p:cNvPr>
          <p:cNvSpPr/>
          <p:nvPr/>
        </p:nvSpPr>
        <p:spPr>
          <a:xfrm>
            <a:off x="646556" y="4492185"/>
            <a:ext cx="4584470" cy="985526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bit.ly/PromptBuilder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Arial"/>
              <a:sym typeface="Oswald Regular"/>
            </a:endParaRPr>
          </a:p>
        </p:txBody>
      </p:sp>
      <p:sp>
        <p:nvSpPr>
          <p:cNvPr id="11" name="Flowchart: Manual Input 2">
            <a:extLst>
              <a:ext uri="{FF2B5EF4-FFF2-40B4-BE49-F238E27FC236}">
                <a16:creationId xmlns:a16="http://schemas.microsoft.com/office/drawing/2014/main" id="{AC46A967-F7D6-6FD3-7A9A-24F11BE50DEE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3589747" y="1479255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8039122" y="779906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5A1C99-6E04-4764-A274-2A17E408070C}"/>
              </a:ext>
            </a:extLst>
          </p:cNvPr>
          <p:cNvCxnSpPr>
            <a:cxnSpLocks/>
          </p:cNvCxnSpPr>
          <p:nvPr/>
        </p:nvCxnSpPr>
        <p:spPr>
          <a:xfrm>
            <a:off x="3589747" y="1431981"/>
            <a:ext cx="793419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91B5E4-9B6E-CC8F-1143-F74781506FD1}"/>
              </a:ext>
            </a:extLst>
          </p:cNvPr>
          <p:cNvSpPr txBox="1"/>
          <p:nvPr/>
        </p:nvSpPr>
        <p:spPr>
          <a:xfrm>
            <a:off x="3589747" y="508651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BREAKOUTS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9615E13-4717-596A-4993-C17697C22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2152264"/>
            <a:ext cx="6343857" cy="4229238"/>
          </a:xfrm>
          <a:prstGeom prst="rect">
            <a:avLst/>
          </a:prstGeom>
        </p:spPr>
      </p:pic>
      <p:sp>
        <p:nvSpPr>
          <p:cNvPr id="6" name="Google Shape;58;p13">
            <a:extLst>
              <a:ext uri="{FF2B5EF4-FFF2-40B4-BE49-F238E27FC236}">
                <a16:creationId xmlns:a16="http://schemas.microsoft.com/office/drawing/2014/main" id="{3609978E-89CB-2042-A69A-CCE5A3EF225E}"/>
              </a:ext>
            </a:extLst>
          </p:cNvPr>
          <p:cNvSpPr txBox="1"/>
          <p:nvPr/>
        </p:nvSpPr>
        <p:spPr>
          <a:xfrm flipH="1">
            <a:off x="1478089" y="3290467"/>
            <a:ext cx="4696281" cy="75065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Oswald Regular"/>
              </a:rPr>
              <a:t>You’ll get to.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9D28A-5C8F-9F76-7E5F-0EA92794C613}"/>
              </a:ext>
            </a:extLst>
          </p:cNvPr>
          <p:cNvSpPr txBox="1"/>
          <p:nvPr/>
        </p:nvSpPr>
        <p:spPr>
          <a:xfrm>
            <a:off x="1573101" y="4446917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Create a cash flow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FF628-9AD6-583D-2DFF-0A2B8369A4DE}"/>
              </a:ext>
            </a:extLst>
          </p:cNvPr>
          <p:cNvSpPr txBox="1"/>
          <p:nvPr/>
        </p:nvSpPr>
        <p:spPr>
          <a:xfrm>
            <a:off x="1573101" y="4895538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anything else 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BA87-730B-F2CE-6864-99CF3285C2B9}"/>
              </a:ext>
            </a:extLst>
          </p:cNvPr>
          <p:cNvSpPr txBox="1"/>
          <p:nvPr/>
        </p:nvSpPr>
        <p:spPr>
          <a:xfrm>
            <a:off x="1572265" y="3998296"/>
            <a:ext cx="545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Use the prompt builder</a:t>
            </a:r>
          </a:p>
        </p:txBody>
      </p:sp>
    </p:spTree>
    <p:extLst>
      <p:ext uri="{BB962C8B-B14F-4D97-AF65-F5344CB8AC3E}">
        <p14:creationId xmlns:p14="http://schemas.microsoft.com/office/powerpoint/2010/main" val="90430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  <p:bldP spid="3" grpId="0" uiExpand="1" build="p" bldLvl="5"/>
      <p:bldP spid="5" grpId="0"/>
      <p:bldP spid="6" grpId="0" uiExpand="1" build="p" bldLvl="5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5088760" y="2203326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Most impactful teacher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5088760" y="3039219"/>
            <a:ext cx="6588519" cy="553371"/>
            <a:chOff x="4927978" y="4080832"/>
            <a:chExt cx="6588519" cy="5533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35761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Holy grail of education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53371"/>
              <a:chOff x="5354165" y="1901952"/>
              <a:chExt cx="677917" cy="70174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940190"/>
                <a:ext cx="674190" cy="66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5713611" y="359259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Differentiated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397885"/>
            <a:ext cx="7285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WHAT</a:t>
            </a: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DOES THIS MEAN FOR YOU?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83BCF-1015-B270-69B7-3E9B0EA34AA2}"/>
              </a:ext>
            </a:extLst>
          </p:cNvPr>
          <p:cNvSpPr txBox="1"/>
          <p:nvPr/>
        </p:nvSpPr>
        <p:spPr>
          <a:xfrm>
            <a:off x="5713611" y="4068755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 student personal tutor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522A95-6453-B8AC-6913-DCB4C4712B29}"/>
              </a:ext>
            </a:extLst>
          </p:cNvPr>
          <p:cNvGrpSpPr/>
          <p:nvPr/>
        </p:nvGrpSpPr>
        <p:grpSpPr>
          <a:xfrm>
            <a:off x="5088760" y="4629306"/>
            <a:ext cx="6588519" cy="546684"/>
            <a:chOff x="4927978" y="4080832"/>
            <a:chExt cx="6588519" cy="5466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39167-6338-BC31-6AC1-187DB5EF61E4}"/>
                </a:ext>
              </a:extLst>
            </p:cNvPr>
            <p:cNvSpPr txBox="1"/>
            <p:nvPr/>
          </p:nvSpPr>
          <p:spPr>
            <a:xfrm>
              <a:off x="5563301" y="4135761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Guide learning journey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81B82E-DB95-B095-B4A6-7D024A4B5CFA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46684"/>
              <a:chOff x="5354165" y="1901952"/>
              <a:chExt cx="677917" cy="69326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CC486F0-C367-78AF-9CE6-998926451A7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4A7842-C776-29BF-C0F1-8BB256FB3568}"/>
                  </a:ext>
                </a:extLst>
              </p:cNvPr>
              <p:cNvSpPr txBox="1"/>
              <p:nvPr/>
            </p:nvSpPr>
            <p:spPr>
              <a:xfrm>
                <a:off x="5357892" y="1931710"/>
                <a:ext cx="674190" cy="66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48485FC-B086-5DE2-A592-19AC5CCB83B6}"/>
              </a:ext>
            </a:extLst>
          </p:cNvPr>
          <p:cNvSpPr txBox="1"/>
          <p:nvPr/>
        </p:nvSpPr>
        <p:spPr>
          <a:xfrm>
            <a:off x="5724083" y="512775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Calculators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725432-03EF-82D6-30BB-141558F2F18B}"/>
              </a:ext>
            </a:extLst>
          </p:cNvPr>
          <p:cNvSpPr txBox="1"/>
          <p:nvPr/>
        </p:nvSpPr>
        <p:spPr>
          <a:xfrm>
            <a:off x="5724083" y="5571265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Internet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D50AA8-BDE1-CF6E-4C5A-54EDDACA2165}"/>
              </a:ext>
            </a:extLst>
          </p:cNvPr>
          <p:cNvSpPr txBox="1"/>
          <p:nvPr/>
        </p:nvSpPr>
        <p:spPr>
          <a:xfrm>
            <a:off x="5724083" y="6014780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Won’t replace us, make us better educators</a:t>
            </a:r>
          </a:p>
        </p:txBody>
      </p:sp>
    </p:spTree>
    <p:extLst>
      <p:ext uri="{BB962C8B-B14F-4D97-AF65-F5344CB8AC3E}">
        <p14:creationId xmlns:p14="http://schemas.microsoft.com/office/powerpoint/2010/main" val="24404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6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50336" y="258743"/>
            <a:ext cx="6882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GOOD NEWS.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better NEWS.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C73FE84-1226-674D-F413-9582E420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70" y="1879427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753156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Good NEWS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7A5181-9622-E878-3FD9-6E9EC465ABF1}"/>
              </a:ext>
            </a:extLst>
          </p:cNvPr>
          <p:cNvSpPr txBox="1"/>
          <p:nvPr/>
        </p:nvSpPr>
        <p:spPr>
          <a:xfrm>
            <a:off x="3799763" y="189155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Getting better (every week)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8F386-A3A9-9D85-0BD6-8164E4DF2663}"/>
              </a:ext>
            </a:extLst>
          </p:cNvPr>
          <p:cNvSpPr txBox="1"/>
          <p:nvPr/>
        </p:nvSpPr>
        <p:spPr>
          <a:xfrm>
            <a:off x="3799763" y="2367723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Simple subjects (pitch deck)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4D7F-F79C-9B12-59C2-E0895B02A4FF}"/>
              </a:ext>
            </a:extLst>
          </p:cNvPr>
          <p:cNvSpPr txBox="1"/>
          <p:nvPr/>
        </p:nvSpPr>
        <p:spPr>
          <a:xfrm>
            <a:off x="3799763" y="284388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Complex subjects (P&amp;L)</a:t>
            </a:r>
          </a:p>
        </p:txBody>
      </p:sp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A6C876AC-42D9-42DB-3CE1-2FC8939EE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9897" y="2367723"/>
            <a:ext cx="400110" cy="40011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CCA3DBBD-E75D-9056-BF56-CE4724B09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152" y="2773143"/>
            <a:ext cx="470855" cy="470855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5139343-C76E-7DBE-5D33-0885E8070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92" y="3043943"/>
            <a:ext cx="7004087" cy="3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753156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Good NEWS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7A5181-9622-E878-3FD9-6E9EC465ABF1}"/>
              </a:ext>
            </a:extLst>
          </p:cNvPr>
          <p:cNvSpPr txBox="1"/>
          <p:nvPr/>
        </p:nvSpPr>
        <p:spPr>
          <a:xfrm>
            <a:off x="3799763" y="189155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Getting better (every week)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8F386-A3A9-9D85-0BD6-8164E4DF2663}"/>
              </a:ext>
            </a:extLst>
          </p:cNvPr>
          <p:cNvSpPr txBox="1"/>
          <p:nvPr/>
        </p:nvSpPr>
        <p:spPr>
          <a:xfrm>
            <a:off x="3799763" y="2367723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Simple subjects (pitch deck)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4D7F-F79C-9B12-59C2-E0895B02A4FF}"/>
              </a:ext>
            </a:extLst>
          </p:cNvPr>
          <p:cNvSpPr txBox="1"/>
          <p:nvPr/>
        </p:nvSpPr>
        <p:spPr>
          <a:xfrm>
            <a:off x="3799763" y="284388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Complex subjects (P&amp;L)</a:t>
            </a:r>
          </a:p>
        </p:txBody>
      </p:sp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A6C876AC-42D9-42DB-3CE1-2FC8939EE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9897" y="2367723"/>
            <a:ext cx="400110" cy="40011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5139343-C76E-7DBE-5D33-0885E8070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92" y="3043943"/>
            <a:ext cx="7004087" cy="3939799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194AF484-6CE7-036A-14B1-B21AC98E7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9897" y="2808942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753156"/>
            <a:ext cx="68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BETTER NEWS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7A5181-9622-E878-3FD9-6E9EC465ABF1}"/>
              </a:ext>
            </a:extLst>
          </p:cNvPr>
          <p:cNvSpPr txBox="1"/>
          <p:nvPr/>
        </p:nvSpPr>
        <p:spPr>
          <a:xfrm>
            <a:off x="3799763" y="189155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can do even more…</a:t>
            </a:r>
          </a:p>
        </p:txBody>
      </p:sp>
      <p:pic>
        <p:nvPicPr>
          <p:cNvPr id="7" name="Picture 6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1E1EE406-6AEC-18A1-EB41-4DB63E502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63" y="241307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4821470" y="217246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documents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601067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SHORTCOMINGS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5DBE80-AD88-2025-C7A7-B6637A7FADD9}"/>
              </a:ext>
            </a:extLst>
          </p:cNvPr>
          <p:cNvSpPr txBox="1"/>
          <p:nvPr/>
        </p:nvSpPr>
        <p:spPr>
          <a:xfrm>
            <a:off x="5260064" y="3560702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can help there too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5A6578-B40B-A385-95EE-6FC2C6A67CF5}"/>
              </a:ext>
            </a:extLst>
          </p:cNvPr>
          <p:cNvCxnSpPr>
            <a:cxnSpLocks/>
          </p:cNvCxnSpPr>
          <p:nvPr/>
        </p:nvCxnSpPr>
        <p:spPr>
          <a:xfrm>
            <a:off x="4821470" y="1658147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FD95C0-7FDE-87FD-A5BD-0FA59BFC2B72}"/>
              </a:ext>
            </a:extLst>
          </p:cNvPr>
          <p:cNvSpPr txBox="1"/>
          <p:nvPr/>
        </p:nvSpPr>
        <p:spPr>
          <a:xfrm>
            <a:off x="4821470" y="3066639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Accurate?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00EDE815-7874-C05A-4C41-70786ED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0"/>
          <a:stretch/>
        </p:blipFill>
        <p:spPr>
          <a:xfrm flipH="1">
            <a:off x="6542897" y="2900663"/>
            <a:ext cx="7285941" cy="86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1F7D64-0E62-4596-9F66-F9B3A41A4296}"/>
              </a:ext>
            </a:extLst>
          </p:cNvPr>
          <p:cNvCxnSpPr>
            <a:cxnSpLocks/>
          </p:cNvCxnSpPr>
          <p:nvPr/>
        </p:nvCxnSpPr>
        <p:spPr>
          <a:xfrm>
            <a:off x="8608896" y="3100764"/>
            <a:ext cx="216219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7CBAC6-6AD7-044F-42C9-0A64BCE3FB58}"/>
              </a:ext>
            </a:extLst>
          </p:cNvPr>
          <p:cNvSpPr txBox="1"/>
          <p:nvPr/>
        </p:nvSpPr>
        <p:spPr>
          <a:xfrm>
            <a:off x="3799763" y="2554605"/>
            <a:ext cx="728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Improve how we teach </a:t>
            </a:r>
            <a:r>
              <a:rPr lang="en-US" sz="3600" b="1" dirty="0">
                <a:solidFill>
                  <a:srgbClr val="817E7D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everything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93A9-D84E-4511-31E4-D4D03DCD2763}"/>
              </a:ext>
            </a:extLst>
          </p:cNvPr>
          <p:cNvSpPr txBox="1"/>
          <p:nvPr/>
        </p:nvSpPr>
        <p:spPr>
          <a:xfrm>
            <a:off x="3799763" y="504921"/>
            <a:ext cx="7285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IMPROVE HOW WE TEACH FINANCIAL MODELING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55F24FC-98FF-86A9-BF4A-0B8506D59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54" y="3496294"/>
            <a:ext cx="4866009" cy="27371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84" y="-744734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D7773F-E2CA-D28B-E3B0-0287E187328C}"/>
              </a:ext>
            </a:extLst>
          </p:cNvPr>
          <p:cNvCxnSpPr/>
          <p:nvPr/>
        </p:nvCxnSpPr>
        <p:spPr>
          <a:xfrm>
            <a:off x="3830708" y="1748259"/>
            <a:ext cx="554594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7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4821470" y="217246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Create documents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601067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SHORTCOMINGS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5DBE80-AD88-2025-C7A7-B6637A7FADD9}"/>
              </a:ext>
            </a:extLst>
          </p:cNvPr>
          <p:cNvSpPr txBox="1"/>
          <p:nvPr/>
        </p:nvSpPr>
        <p:spPr>
          <a:xfrm>
            <a:off x="5260064" y="3560702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can help there too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5A6578-B40B-A385-95EE-6FC2C6A67CF5}"/>
              </a:ext>
            </a:extLst>
          </p:cNvPr>
          <p:cNvCxnSpPr>
            <a:cxnSpLocks/>
          </p:cNvCxnSpPr>
          <p:nvPr/>
        </p:nvCxnSpPr>
        <p:spPr>
          <a:xfrm>
            <a:off x="4821470" y="1658147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FD95C0-7FDE-87FD-A5BD-0FA59BFC2B72}"/>
              </a:ext>
            </a:extLst>
          </p:cNvPr>
          <p:cNvSpPr txBox="1"/>
          <p:nvPr/>
        </p:nvSpPr>
        <p:spPr>
          <a:xfrm>
            <a:off x="4821470" y="3066639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Accurate?</a:t>
            </a:r>
          </a:p>
        </p:txBody>
      </p:sp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00EDE815-7874-C05A-4C41-70786ED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0"/>
          <a:stretch/>
        </p:blipFill>
        <p:spPr>
          <a:xfrm flipH="1">
            <a:off x="6542897" y="2900663"/>
            <a:ext cx="7285941" cy="86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4821470" y="217246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ChatGPT template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601067"/>
            <a:ext cx="728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BEST OF BOTH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5DBE80-AD88-2025-C7A7-B6637A7FADD9}"/>
              </a:ext>
            </a:extLst>
          </p:cNvPr>
          <p:cNvSpPr txBox="1"/>
          <p:nvPr/>
        </p:nvSpPr>
        <p:spPr>
          <a:xfrm>
            <a:off x="5184418" y="2678329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to learn anything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5A6578-B40B-A385-95EE-6FC2C6A67CF5}"/>
              </a:ext>
            </a:extLst>
          </p:cNvPr>
          <p:cNvCxnSpPr>
            <a:cxnSpLocks/>
          </p:cNvCxnSpPr>
          <p:nvPr/>
        </p:nvCxnSpPr>
        <p:spPr>
          <a:xfrm>
            <a:off x="4821470" y="1658147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8FD95C0-7FDE-87FD-A5BD-0FA59BFC2B72}"/>
              </a:ext>
            </a:extLst>
          </p:cNvPr>
          <p:cNvSpPr txBox="1"/>
          <p:nvPr/>
        </p:nvSpPr>
        <p:spPr>
          <a:xfrm>
            <a:off x="4821470" y="363278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ExEC’s Financial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3E6AF-1A1D-87F0-4FBC-24BEC4622DBA}"/>
              </a:ext>
            </a:extLst>
          </p:cNvPr>
          <p:cNvSpPr txBox="1"/>
          <p:nvPr/>
        </p:nvSpPr>
        <p:spPr>
          <a:xfrm>
            <a:off x="5184418" y="3078439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Basics of financial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513B8-6545-7673-1C0B-0E11F444CC09}"/>
              </a:ext>
            </a:extLst>
          </p:cNvPr>
          <p:cNvSpPr txBox="1"/>
          <p:nvPr/>
        </p:nvSpPr>
        <p:spPr>
          <a:xfrm>
            <a:off x="5184418" y="4155414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 accurate hypotheses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25D39-C7FA-4EC5-6DC1-971D5BDBA8D8}"/>
              </a:ext>
            </a:extLst>
          </p:cNvPr>
          <p:cNvSpPr txBox="1"/>
          <p:nvPr/>
        </p:nvSpPr>
        <p:spPr>
          <a:xfrm>
            <a:off x="4821470" y="4862273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Test hypotheses</a:t>
            </a:r>
          </a:p>
        </p:txBody>
      </p:sp>
    </p:spTree>
    <p:extLst>
      <p:ext uri="{BB962C8B-B14F-4D97-AF65-F5344CB8AC3E}">
        <p14:creationId xmlns:p14="http://schemas.microsoft.com/office/powerpoint/2010/main" val="19981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26" grpId="0"/>
      <p:bldP spid="29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1955883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30+ engaging exercises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2766665"/>
            <a:ext cx="6826579" cy="548127"/>
            <a:chOff x="4927978" y="1665651"/>
            <a:chExt cx="682657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0" y="1732889"/>
              <a:ext cx="62285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Flexibility (pick modules, online/in-person, etc.)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559868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LMS integration (Canvas, D2L, Blackboard, Moodle)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354764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Attendance tracking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151713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Virtual TA (AI assessment)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5933422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Less $ than textbook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TeachingE.org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PREVIEW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04543-7E57-0CDD-1C1E-B2ECE71197B7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periential Entrepreneurship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Curriculum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5967D-8596-E966-631E-7444F7DD5E9F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x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Roboto Medium" panose="02000000000000000000" pitchFamily="2" charset="0"/>
                <a:cs typeface="+mn-cs"/>
              </a:rPr>
              <a:t>periment: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Light" pitchFamily="2" charset="0"/>
                <a:ea typeface="Roboto Medium" panose="02000000000000000000" pitchFamily="2" charset="0"/>
                <a:cs typeface="+mn-cs"/>
              </a:rPr>
              <a:t>Finance Module?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108283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Revenue Model Matching Game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2981226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Optimizing Price Points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872127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Financial Modeling Showdown Game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33502" y="4710123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AI-Integrated Financial Projections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587120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52113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P&amp;L, cash-flow, pro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formas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, etc. 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wald SemiBold" pitchFamily="2" charset="77"/>
                    <a:ea typeface="+mn-ea"/>
                    <a:cs typeface="+mn-cs"/>
                  </a:rPr>
                  <a:t>5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248771" y="4225844"/>
            <a:ext cx="376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bit.ly/FinanceMod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58A2E75-B004-C13C-6174-74CACA08BF6E}"/>
              </a:ext>
            </a:extLst>
          </p:cNvPr>
          <p:cNvSpPr txBox="1"/>
          <p:nvPr/>
        </p:nvSpPr>
        <p:spPr>
          <a:xfrm>
            <a:off x="431917" y="5017649"/>
            <a:ext cx="369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 panose="02000503000000000000" pitchFamily="2" charset="0"/>
                <a:ea typeface="Roboto Black" panose="02000000000000000000" pitchFamily="2" charset="0"/>
                <a:cs typeface="+mn-cs"/>
              </a:rPr>
              <a:t>YOU USE IT?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BBF10"/>
              </a:solidFill>
              <a:effectLst/>
              <a:uLnTx/>
              <a:uFillTx/>
              <a:latin typeface="Oswald" panose="02000503000000000000" pitchFamily="2" charset="0"/>
              <a:ea typeface="Roboto Medium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54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5078288" y="780780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Most important skill to teach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5078288" y="2006895"/>
            <a:ext cx="6588519" cy="553371"/>
            <a:chOff x="4927978" y="4080832"/>
            <a:chExt cx="6588519" cy="5533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35761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AI can create real intelligence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53371"/>
              <a:chOff x="5354165" y="1901952"/>
              <a:chExt cx="677917" cy="70174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940190"/>
                <a:ext cx="674190" cy="66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5727470" y="3648409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Generic prompt template 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83BCF-1015-B270-69B7-3E9B0EA34AA2}"/>
              </a:ext>
            </a:extLst>
          </p:cNvPr>
          <p:cNvSpPr txBox="1"/>
          <p:nvPr/>
        </p:nvSpPr>
        <p:spPr>
          <a:xfrm>
            <a:off x="5727470" y="4091924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prompt builder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1290A-1234-F6D2-4C8E-53F220D10480}"/>
              </a:ext>
            </a:extLst>
          </p:cNvPr>
          <p:cNvSpPr txBox="1"/>
          <p:nvPr/>
        </p:nvSpPr>
        <p:spPr>
          <a:xfrm>
            <a:off x="539052" y="3168827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TAKEAWAYS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6B294-E5F9-7D60-550D-233C571E2DEF}"/>
              </a:ext>
            </a:extLst>
          </p:cNvPr>
          <p:cNvSpPr txBox="1"/>
          <p:nvPr/>
        </p:nvSpPr>
        <p:spPr>
          <a:xfrm>
            <a:off x="5724083" y="1376378"/>
            <a:ext cx="59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to learn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384EBA-5FFE-1E8A-3C68-77BC2AAB2EA2}"/>
              </a:ext>
            </a:extLst>
          </p:cNvPr>
          <p:cNvGrpSpPr/>
          <p:nvPr/>
        </p:nvGrpSpPr>
        <p:grpSpPr>
          <a:xfrm>
            <a:off x="5078288" y="3001770"/>
            <a:ext cx="6588519" cy="553371"/>
            <a:chOff x="4927978" y="4080832"/>
            <a:chExt cx="6588519" cy="5533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EA9ED-7467-6D5D-D848-DDFF31B2AEC1}"/>
                </a:ext>
              </a:extLst>
            </p:cNvPr>
            <p:cNvSpPr txBox="1"/>
            <p:nvPr/>
          </p:nvSpPr>
          <p:spPr>
            <a:xfrm>
              <a:off x="5563301" y="4135761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Tools you can use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5D9E92-03F0-D47C-559D-731F8CA6A7E2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53371"/>
              <a:chOff x="5354165" y="1901952"/>
              <a:chExt cx="677917" cy="70174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4AAFAAE-0BC6-37BF-7AF5-1E3CBC189919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4BA2C0-2C72-EE74-6241-8ACFA7C88A70}"/>
                  </a:ext>
                </a:extLst>
              </p:cNvPr>
              <p:cNvSpPr txBox="1"/>
              <p:nvPr/>
            </p:nvSpPr>
            <p:spPr>
              <a:xfrm>
                <a:off x="5357892" y="1940190"/>
                <a:ext cx="674190" cy="66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2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186437"/>
            <a:ext cx="698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 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Customer Storming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Solution Ideation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MVP Development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629677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Customer Interviewing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319946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Financial Modeling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6010215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Pilot Your Purpose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TeachingE.org</a:t>
            </a:r>
            <a:endParaRPr lang="en-US" sz="4400" dirty="0">
              <a:solidFill>
                <a:schemeClr val="bg1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PREVIEW</a:t>
            </a:r>
            <a:endParaRPr lang="en-US" sz="3200" dirty="0">
              <a:solidFill>
                <a:srgbClr val="FBBF10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646412" y="1669967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367982-8E83-D003-A2B0-D0E83E63A458}"/>
              </a:ext>
            </a:extLst>
          </p:cNvPr>
          <p:cNvSpPr txBox="1"/>
          <p:nvPr/>
        </p:nvSpPr>
        <p:spPr>
          <a:xfrm>
            <a:off x="4608821" y="1827370"/>
            <a:ext cx="595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AI integrated into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 modules</a:t>
            </a:r>
          </a:p>
        </p:txBody>
      </p:sp>
    </p:spTree>
    <p:extLst>
      <p:ext uri="{BB962C8B-B14F-4D97-AF65-F5344CB8AC3E}">
        <p14:creationId xmlns:p14="http://schemas.microsoft.com/office/powerpoint/2010/main" val="27624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1290A-1234-F6D2-4C8E-53F220D10480}"/>
              </a:ext>
            </a:extLst>
          </p:cNvPr>
          <p:cNvSpPr txBox="1"/>
          <p:nvPr/>
        </p:nvSpPr>
        <p:spPr>
          <a:xfrm>
            <a:off x="341344" y="3056699"/>
            <a:ext cx="3711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Recordings </a:t>
            </a:r>
            <a:r>
              <a:rPr lang="en-GB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&amp;</a:t>
            </a:r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 slides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8A6326-3A66-C4E7-48DB-1231CC2E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82" y="1406398"/>
            <a:ext cx="7191474" cy="404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1290A-1234-F6D2-4C8E-53F220D10480}"/>
              </a:ext>
            </a:extLst>
          </p:cNvPr>
          <p:cNvSpPr txBox="1"/>
          <p:nvPr/>
        </p:nvSpPr>
        <p:spPr>
          <a:xfrm>
            <a:off x="539052" y="3168827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Thank </a:t>
            </a:r>
            <a:r>
              <a:rPr lang="en-GB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4042F-4CD7-2F01-F597-B93278552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71" y="0"/>
            <a:ext cx="665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1290A-1234-F6D2-4C8E-53F220D10480}"/>
              </a:ext>
            </a:extLst>
          </p:cNvPr>
          <p:cNvSpPr txBox="1"/>
          <p:nvPr/>
        </p:nvSpPr>
        <p:spPr>
          <a:xfrm>
            <a:off x="539052" y="3168827"/>
            <a:ext cx="371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Thank </a:t>
            </a:r>
            <a:r>
              <a:rPr lang="en-GB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you</a:t>
            </a:r>
          </a:p>
        </p:txBody>
      </p:sp>
      <p:pic>
        <p:nvPicPr>
          <p:cNvPr id="2052" name="Picture 4" descr="Profile photo of Bianca Bauza">
            <a:extLst>
              <a:ext uri="{FF2B5EF4-FFF2-40B4-BE49-F238E27FC236}">
                <a16:creationId xmlns:a16="http://schemas.microsoft.com/office/drawing/2014/main" id="{409F4397-3C57-011F-1DA7-FDCAF714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87" y="468721"/>
            <a:ext cx="2443898" cy="244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file photo of Federico Mammano">
            <a:extLst>
              <a:ext uri="{FF2B5EF4-FFF2-40B4-BE49-F238E27FC236}">
                <a16:creationId xmlns:a16="http://schemas.microsoft.com/office/drawing/2014/main" id="{3EA11E09-3DE8-AE15-E830-7457BF4C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51" y="3355791"/>
            <a:ext cx="2443898" cy="244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file photo of Krystal Geyer">
            <a:extLst>
              <a:ext uri="{FF2B5EF4-FFF2-40B4-BE49-F238E27FC236}">
                <a16:creationId xmlns:a16="http://schemas.microsoft.com/office/drawing/2014/main" id="{6E37BA28-78B7-9395-10AB-30D5A72D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57" y="392385"/>
            <a:ext cx="2443898" cy="2443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54FEF-243F-7A07-D4C3-839A45FE6127}"/>
              </a:ext>
            </a:extLst>
          </p:cNvPr>
          <p:cNvSpPr txBox="1"/>
          <p:nvPr/>
        </p:nvSpPr>
        <p:spPr>
          <a:xfrm>
            <a:off x="4642999" y="3116510"/>
            <a:ext cx="2443898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Bianca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Bauza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FD998-6320-A94E-8E09-F6B168C60D61}"/>
              </a:ext>
            </a:extLst>
          </p:cNvPr>
          <p:cNvSpPr txBox="1"/>
          <p:nvPr/>
        </p:nvSpPr>
        <p:spPr>
          <a:xfrm>
            <a:off x="8940016" y="3168827"/>
            <a:ext cx="2443898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Krystal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Geyer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3396B-1BCB-271A-3BB1-9FD16A78DA7C}"/>
              </a:ext>
            </a:extLst>
          </p:cNvPr>
          <p:cNvSpPr txBox="1"/>
          <p:nvPr/>
        </p:nvSpPr>
        <p:spPr>
          <a:xfrm>
            <a:off x="5893904" y="5981894"/>
            <a:ext cx="4334592" cy="5232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Federico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Mammano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8239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swald" panose="02000503000000000000" pitchFamily="2" charset="0"/>
              </a:rPr>
              <a:t>Feedback</a:t>
            </a:r>
          </a:p>
        </p:txBody>
      </p:sp>
      <p:pic>
        <p:nvPicPr>
          <p:cNvPr id="4" name="Picture 3" descr="A picture containing clipart, cartoon, screenshot&#10;&#10;Description automatically generated">
            <a:extLst>
              <a:ext uri="{FF2B5EF4-FFF2-40B4-BE49-F238E27FC236}">
                <a16:creationId xmlns:a16="http://schemas.microsoft.com/office/drawing/2014/main" id="{68C0355C-F88C-BF0E-4ABB-E2D1AE6C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78226"/>
            <a:ext cx="5357684" cy="35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5124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Most important skill to teach?</a:t>
            </a:r>
            <a:endParaRPr lang="en-US" sz="4800" b="1" dirty="0">
              <a:solidFill>
                <a:srgbClr val="FBBF1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821470" y="2589653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send or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821470" y="3461579"/>
            <a:ext cx="6588519" cy="707886"/>
            <a:chOff x="4927978" y="401338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38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answer in chat, but don’t hit send it until I say to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804743" y="1946245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821470" y="4376061"/>
            <a:ext cx="6588519" cy="707886"/>
            <a:chOff x="4927978" y="3981873"/>
            <a:chExt cx="6588519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3981873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After everyone has time to answer, I’ll count down “3, 2, 1, enter” . . . then you’ll hit enter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5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332514" y="0"/>
            <a:ext cx="7859486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817E7D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THANK YOU</a:t>
            </a:r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F46F7E8-6ED4-5143-AAD3-EDC60A6B4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7" t="12735" r="59629" b="12446"/>
          <a:stretch/>
        </p:blipFill>
        <p:spPr>
          <a:xfrm>
            <a:off x="576943" y="1422888"/>
            <a:ext cx="2775857" cy="2587205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DE31655-40DB-3C6C-0B56-8DFF15375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6" t="13018" r="5980" b="12164"/>
          <a:stretch/>
        </p:blipFill>
        <p:spPr>
          <a:xfrm>
            <a:off x="576943" y="4246639"/>
            <a:ext cx="3536365" cy="2183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3A67B-4128-3850-7DB5-7B010746D7AB}"/>
              </a:ext>
            </a:extLst>
          </p:cNvPr>
          <p:cNvSpPr txBox="1"/>
          <p:nvPr/>
        </p:nvSpPr>
        <p:spPr>
          <a:xfrm>
            <a:off x="5033896" y="591891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AI-ENABLED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BBF1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FINANCIAL MODELING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 pitchFamily="2" charset="77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B98BF60-FE3E-CFA0-F6CA-00587658C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4" y="1953022"/>
            <a:ext cx="7553194" cy="42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8000">
              <a:srgbClr val="E9EAEA"/>
            </a:gs>
            <a:gs pos="79000">
              <a:srgbClr val="E9EAEA"/>
            </a:gs>
            <a:gs pos="92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14BF60E-344F-5B74-78B4-A81DAE3F5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16" y="2314040"/>
            <a:ext cx="7447692" cy="4189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CBAC6-6AD7-044F-42C9-0A64BCE3FB58}"/>
              </a:ext>
            </a:extLst>
          </p:cNvPr>
          <p:cNvSpPr txBox="1"/>
          <p:nvPr/>
        </p:nvSpPr>
        <p:spPr>
          <a:xfrm>
            <a:off x="3799764" y="1298377"/>
            <a:ext cx="508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Roboto Medium" panose="02000000000000000000" pitchFamily="2" charset="0"/>
                <a:ea typeface="Roboto Medium" panose="02000000000000000000" pitchFamily="2" charset="0"/>
              </a:rPr>
              <a:t>How to </a:t>
            </a: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</a:rPr>
              <a:t>learn</a:t>
            </a:r>
            <a:r>
              <a:rPr lang="en-US" sz="6000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  <a:endParaRPr lang="en-US" sz="6000" b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B43470-2C0A-49B8-90A6-E29969C8E29A}"/>
              </a:ext>
            </a:extLst>
          </p:cNvPr>
          <p:cNvSpPr/>
          <p:nvPr/>
        </p:nvSpPr>
        <p:spPr>
          <a:xfrm>
            <a:off x="-1811532" y="4736114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FFFEF-24B7-3ACE-BD4B-76263511D6F2}"/>
              </a:ext>
            </a:extLst>
          </p:cNvPr>
          <p:cNvSpPr/>
          <p:nvPr/>
        </p:nvSpPr>
        <p:spPr>
          <a:xfrm>
            <a:off x="-557925" y="546662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14:cNvPr>
              <p14:cNvContentPartPr/>
              <p14:nvPr/>
            </p14:nvContentPartPr>
            <p14:xfrm>
              <a:off x="234424" y="-70909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51E91-8ED0-E2E0-0518-68F1462C6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424" y="-74509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DC0F6B4-6CB9-02C1-42CF-1404386A442A}"/>
              </a:ext>
            </a:extLst>
          </p:cNvPr>
          <p:cNvSpPr txBox="1"/>
          <p:nvPr/>
        </p:nvSpPr>
        <p:spPr>
          <a:xfrm>
            <a:off x="3799763" y="504921"/>
            <a:ext cx="620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Medium" pitchFamily="2" charset="77"/>
              </a:rPr>
              <a:t>#1</a:t>
            </a:r>
            <a:r>
              <a:rPr kumimoji="0" lang="en-GB" sz="5400" u="none" strike="noStrike" kern="1200" cap="all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 Medium" pitchFamily="2" charset="77"/>
              </a:rPr>
              <a:t> </a:t>
            </a: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Skill to Teach?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94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821470" y="2954600"/>
            <a:ext cx="6588519" cy="609683"/>
            <a:chOff x="4927978" y="1665653"/>
            <a:chExt cx="6588519" cy="6096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They can learn anything!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3"/>
              <a:ext cx="534581" cy="609683"/>
              <a:chOff x="5354165" y="1901952"/>
              <a:chExt cx="677917" cy="77315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20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74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821470" y="3794958"/>
            <a:ext cx="6588519" cy="830997"/>
            <a:chOff x="4927978" y="3981817"/>
            <a:chExt cx="6588519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3981817"/>
              <a:ext cx="5953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Paradoxically: artificial intelligence can increase real intelligence.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6"/>
              <a:ext cx="534581" cy="584775"/>
              <a:chOff x="5354165" y="1893552"/>
              <a:chExt cx="677917" cy="74157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2000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741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9060-4F02-361E-AE49-54C203A5C688}"/>
              </a:ext>
            </a:extLst>
          </p:cNvPr>
          <p:cNvSpPr txBox="1"/>
          <p:nvPr/>
        </p:nvSpPr>
        <p:spPr>
          <a:xfrm>
            <a:off x="5808497" y="4694608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Computers become personalized tutors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DE354-96EF-3A62-8D1D-7205F3BE11E3}"/>
              </a:ext>
            </a:extLst>
          </p:cNvPr>
          <p:cNvSpPr txBox="1"/>
          <p:nvPr/>
        </p:nvSpPr>
        <p:spPr>
          <a:xfrm>
            <a:off x="4821470" y="515772"/>
            <a:ext cx="7285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WHEN STUDENTS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LEARN HOW</a:t>
            </a:r>
            <a:r>
              <a:rPr kumimoji="0" lang="en-GB" sz="5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swald Light" pitchFamily="2" charset="0"/>
                <a:ea typeface="+mn-ea"/>
                <a:cs typeface="+mn-cs"/>
              </a:rPr>
              <a:t> TO LEARN</a:t>
            </a:r>
            <a:endParaRPr kumimoji="0" lang="en-GB" sz="5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swald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809061" y="1273452"/>
            <a:ext cx="509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LESSON PLAN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4A0-2A33-F8D4-93D8-2FDBAE5823F0}"/>
              </a:ext>
            </a:extLst>
          </p:cNvPr>
          <p:cNvSpPr txBox="1"/>
          <p:nvPr/>
        </p:nvSpPr>
        <p:spPr>
          <a:xfrm>
            <a:off x="809061" y="2695008"/>
            <a:ext cx="4032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Don’t Teach Financial Modeling</a:t>
            </a:r>
          </a:p>
        </p:txBody>
      </p:sp>
    </p:spTree>
    <p:extLst>
      <p:ext uri="{BB962C8B-B14F-4D97-AF65-F5344CB8AC3E}">
        <p14:creationId xmlns:p14="http://schemas.microsoft.com/office/powerpoint/2010/main" val="8939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764907"/>
            <a:ext cx="620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I QUIT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D1B08-9A76-89BF-391B-D0248EC017A8}"/>
              </a:ext>
            </a:extLst>
          </p:cNvPr>
          <p:cNvSpPr txBox="1"/>
          <p:nvPr/>
        </p:nvSpPr>
        <p:spPr>
          <a:xfrm>
            <a:off x="500787" y="2088346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Or I’m getting fired.</a:t>
            </a:r>
          </a:p>
        </p:txBody>
      </p:sp>
    </p:spTree>
    <p:extLst>
      <p:ext uri="{BB962C8B-B14F-4D97-AF65-F5344CB8AC3E}">
        <p14:creationId xmlns:p14="http://schemas.microsoft.com/office/powerpoint/2010/main" val="3487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76490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Oswald Light" pitchFamily="2" charset="0"/>
              </a:rPr>
              <a:t>SCHOOL SAYS: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D1B08-9A76-89BF-391B-D0248EC017A8}"/>
              </a:ext>
            </a:extLst>
          </p:cNvPr>
          <p:cNvSpPr txBox="1"/>
          <p:nvPr/>
        </p:nvSpPr>
        <p:spPr>
          <a:xfrm>
            <a:off x="500787" y="1709018"/>
            <a:ext cx="595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“Must teach these skills…”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3D58E-6AC4-A13B-4CCE-CCA5E812D816}"/>
              </a:ext>
            </a:extLst>
          </p:cNvPr>
          <p:cNvSpPr txBox="1"/>
          <p:nvPr/>
        </p:nvSpPr>
        <p:spPr>
          <a:xfrm>
            <a:off x="836380" y="2497580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Financial projections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3D841-5FA1-083A-0BA3-723A072D8A23}"/>
              </a:ext>
            </a:extLst>
          </p:cNvPr>
          <p:cNvSpPr txBox="1"/>
          <p:nvPr/>
        </p:nvSpPr>
        <p:spPr>
          <a:xfrm>
            <a:off x="836380" y="3020981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Profit &amp; Loss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19DD0-F9DA-7FB5-2DBE-0BFC2FA4F410}"/>
              </a:ext>
            </a:extLst>
          </p:cNvPr>
          <p:cNvSpPr txBox="1"/>
          <p:nvPr/>
        </p:nvSpPr>
        <p:spPr>
          <a:xfrm>
            <a:off x="836380" y="3544382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Cash flow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737471-4BE8-CA49-5ED6-55CDE9BD10EE}"/>
              </a:ext>
            </a:extLst>
          </p:cNvPr>
          <p:cNvSpPr txBox="1"/>
          <p:nvPr/>
        </p:nvSpPr>
        <p:spPr>
          <a:xfrm>
            <a:off x="836380" y="4413572"/>
            <a:ext cx="426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I’m not doing it anymore</a:t>
            </a:r>
          </a:p>
        </p:txBody>
      </p:sp>
    </p:spTree>
    <p:extLst>
      <p:ext uri="{BB962C8B-B14F-4D97-AF65-F5344CB8AC3E}">
        <p14:creationId xmlns:p14="http://schemas.microsoft.com/office/powerpoint/2010/main" val="19698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12" grpId="0"/>
      <p:bldP spid="1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1285</Words>
  <Application>Microsoft Office PowerPoint</Application>
  <PresentationFormat>Widescreen</PresentationFormat>
  <Paragraphs>314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Oswald</vt:lpstr>
      <vt:lpstr>Calibri Light</vt:lpstr>
      <vt:lpstr>Oswald SemiBold</vt:lpstr>
      <vt:lpstr>Roboto</vt:lpstr>
      <vt:lpstr>Arial</vt:lpstr>
      <vt:lpstr>Oswald Medium</vt:lpstr>
      <vt:lpstr>Calibri</vt:lpstr>
      <vt:lpstr>Roboto Medium</vt:lpstr>
      <vt:lpstr>Oswald Light</vt:lpstr>
      <vt:lpstr>Roboto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Customer Interviews with AI</dc:title>
  <dc:creator>Justin Wilcox</dc:creator>
  <cp:lastModifiedBy>Justin Wilcox</cp:lastModifiedBy>
  <cp:revision>45</cp:revision>
  <dcterms:created xsi:type="dcterms:W3CDTF">2023-04-25T16:39:04Z</dcterms:created>
  <dcterms:modified xsi:type="dcterms:W3CDTF">2023-05-30T18:57:44Z</dcterms:modified>
</cp:coreProperties>
</file>