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1" r:id="rId2"/>
    <p:sldMasterId id="2147483672" r:id="rId3"/>
  </p:sldMasterIdLst>
  <p:notesMasterIdLst>
    <p:notesMasterId r:id="rId49"/>
  </p:notesMasterIdLst>
  <p:sldIdLst>
    <p:sldId id="2228" r:id="rId4"/>
    <p:sldId id="2229" r:id="rId5"/>
    <p:sldId id="2010" r:id="rId6"/>
    <p:sldId id="2011" r:id="rId7"/>
    <p:sldId id="2017" r:id="rId8"/>
    <p:sldId id="2232" r:id="rId9"/>
    <p:sldId id="2244" r:id="rId10"/>
    <p:sldId id="2018" r:id="rId11"/>
    <p:sldId id="2019" r:id="rId12"/>
    <p:sldId id="2245" r:id="rId13"/>
    <p:sldId id="2248" r:id="rId14"/>
    <p:sldId id="2031" r:id="rId15"/>
    <p:sldId id="2036" r:id="rId16"/>
    <p:sldId id="2041" r:id="rId17"/>
    <p:sldId id="2043" r:id="rId18"/>
    <p:sldId id="2037" r:id="rId19"/>
    <p:sldId id="2260" r:id="rId20"/>
    <p:sldId id="2278" r:id="rId21"/>
    <p:sldId id="2275" r:id="rId22"/>
    <p:sldId id="2276" r:id="rId23"/>
    <p:sldId id="2277" r:id="rId24"/>
    <p:sldId id="2261" r:id="rId25"/>
    <p:sldId id="2262" r:id="rId26"/>
    <p:sldId id="2263" r:id="rId27"/>
    <p:sldId id="2279" r:id="rId28"/>
    <p:sldId id="2032" r:id="rId29"/>
    <p:sldId id="2033" r:id="rId30"/>
    <p:sldId id="2266" r:id="rId31"/>
    <p:sldId id="2280" r:id="rId32"/>
    <p:sldId id="2034" r:id="rId33"/>
    <p:sldId id="2269" r:id="rId34"/>
    <p:sldId id="2270" r:id="rId35"/>
    <p:sldId id="2267" r:id="rId36"/>
    <p:sldId id="2271" r:id="rId37"/>
    <p:sldId id="2200" r:id="rId38"/>
    <p:sldId id="2273" r:id="rId39"/>
    <p:sldId id="2230" r:id="rId40"/>
    <p:sldId id="2221" r:id="rId41"/>
    <p:sldId id="2231" r:id="rId42"/>
    <p:sldId id="2029" r:id="rId43"/>
    <p:sldId id="2198" r:id="rId44"/>
    <p:sldId id="2222" r:id="rId45"/>
    <p:sldId id="2030" r:id="rId46"/>
    <p:sldId id="2241" r:id="rId47"/>
    <p:sldId id="2272" r:id="rId48"/>
  </p:sldIdLst>
  <p:sldSz cx="12192000" cy="6858000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libri Light" panose="020F0302020204030204" pitchFamily="34" charset="0"/>
      <p:regular r:id="rId54"/>
      <p:italic r:id="rId55"/>
    </p:embeddedFont>
    <p:embeddedFont>
      <p:font typeface="Hand Of Sean (Demo)" pitchFamily="2" charset="0"/>
      <p:regular r:id="rId56"/>
    </p:embeddedFont>
    <p:embeddedFont>
      <p:font typeface="Oswald" panose="02000503000000000000" pitchFamily="2" charset="0"/>
      <p:regular r:id="rId57"/>
      <p:bold r:id="rId58"/>
    </p:embeddedFont>
    <p:embeddedFont>
      <p:font typeface="Oswald Light" pitchFamily="2" charset="0"/>
      <p:regular r:id="rId59"/>
    </p:embeddedFont>
    <p:embeddedFont>
      <p:font typeface="Oswald SemiBold" pitchFamily="2" charset="0"/>
      <p:regular r:id="rId60"/>
      <p:bold r:id="rId61"/>
    </p:embeddedFont>
    <p:embeddedFont>
      <p:font typeface="Roboto" panose="02000000000000000000" pitchFamily="2" charset="0"/>
      <p:regular r:id="rId62"/>
      <p:bold r:id="rId63"/>
      <p:italic r:id="rId64"/>
      <p:boldItalic r:id="rId65"/>
    </p:embeddedFont>
    <p:embeddedFont>
      <p:font typeface="Roboto Black" panose="02000000000000000000" pitchFamily="2" charset="0"/>
      <p:bold r:id="rId66"/>
      <p:boldItalic r:id="rId67"/>
    </p:embeddedFont>
    <p:embeddedFont>
      <p:font typeface="Roboto Medium" panose="02000000000000000000" pitchFamily="2" charset="0"/>
      <p:regular r:id="rId68"/>
      <p:italic r:id="rId69"/>
    </p:embeddedFont>
  </p:embeddedFontLst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FF00"/>
    <a:srgbClr val="FED501"/>
    <a:srgbClr val="595959"/>
    <a:srgbClr val="FC0CAC"/>
    <a:srgbClr val="FBBF10"/>
    <a:srgbClr val="817E7D"/>
    <a:srgbClr val="D1D1D1"/>
    <a:srgbClr val="FDD300"/>
    <a:srgbClr val="FFD7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89943" autoAdjust="0"/>
  </p:normalViewPr>
  <p:slideViewPr>
    <p:cSldViewPr snapToGrid="0">
      <p:cViewPr varScale="1">
        <p:scale>
          <a:sx n="135" d="100"/>
          <a:sy n="135" d="100"/>
        </p:scale>
        <p:origin x="120" y="42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5" Type="http://schemas.openxmlformats.org/officeDocument/2006/relationships/slide" Target="slides/slide2.xml"/><Relationship Id="rId61" Type="http://schemas.openxmlformats.org/officeDocument/2006/relationships/font" Target="fonts/font12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8" Type="http://schemas.openxmlformats.org/officeDocument/2006/relationships/slide" Target="slides/slide5.xml"/><Relationship Id="rId51" Type="http://schemas.openxmlformats.org/officeDocument/2006/relationships/font" Target="fonts/font2.fntdata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F422B-04EE-D340-805C-929EF78CBB48}" type="datetimeFigureOut">
              <a:t>5/17/2023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14ECC-CAD5-894C-A086-6965EA6E1C5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31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OBS:Timer</a:t>
            </a:r>
            <a:r>
              <a:rPr lang="en-US" dirty="0"/>
              <a:t> - Circle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64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</p:spTree>
    <p:extLst>
      <p:ext uri="{BB962C8B-B14F-4D97-AF65-F5344CB8AC3E}">
        <p14:creationId xmlns:p14="http://schemas.microsoft.com/office/powerpoint/2010/main" val="149186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12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</p:spTree>
    <p:extLst>
      <p:ext uri="{BB962C8B-B14F-4D97-AF65-F5344CB8AC3E}">
        <p14:creationId xmlns:p14="http://schemas.microsoft.com/office/powerpoint/2010/main" val="3000610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76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59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11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42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24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OBS:Browser</a:t>
            </a:r>
            <a:r>
              <a:rPr lang="en-US" dirty="0"/>
              <a:t> - 720p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728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46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48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21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OBS:Browser</a:t>
            </a:r>
            <a:r>
              <a:rPr lang="en-US" dirty="0"/>
              <a:t> - 720p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99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883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2534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OBS:Browser</a:t>
            </a:r>
            <a:r>
              <a:rPr lang="en-US" dirty="0"/>
              <a:t> - 720p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3598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</p:spTree>
    <p:extLst>
      <p:ext uri="{BB962C8B-B14F-4D97-AF65-F5344CB8AC3E}">
        <p14:creationId xmlns:p14="http://schemas.microsoft.com/office/powerpoint/2010/main" val="2592621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</p:spTree>
    <p:extLst>
      <p:ext uri="{BB962C8B-B14F-4D97-AF65-F5344CB8AC3E}">
        <p14:creationId xmlns:p14="http://schemas.microsoft.com/office/powerpoint/2010/main" val="16031230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OBS:Browser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- 720p</a:t>
            </a:r>
            <a:endParaRPr lang="en-US" dirty="0">
              <a:effectLst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457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</p:spTree>
    <p:extLst>
      <p:ext uri="{BB962C8B-B14F-4D97-AF65-F5344CB8AC3E}">
        <p14:creationId xmlns:p14="http://schemas.microsoft.com/office/powerpoint/2010/main" val="432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88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</p:spTree>
    <p:extLst>
      <p:ext uri="{BB962C8B-B14F-4D97-AF65-F5344CB8AC3E}">
        <p14:creationId xmlns:p14="http://schemas.microsoft.com/office/powerpoint/2010/main" val="7997500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</p:spTree>
    <p:extLst>
      <p:ext uri="{BB962C8B-B14F-4D97-AF65-F5344CB8AC3E}">
        <p14:creationId xmlns:p14="http://schemas.microsoft.com/office/powerpoint/2010/main" val="1848771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OBS:Browser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- 720p</a:t>
            </a:r>
            <a:endParaRPr lang="en-US" dirty="0">
              <a:effectLst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735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dirty="0" err="1"/>
              <a:t>OBS:Circle</a:t>
            </a:r>
            <a:r>
              <a:rPr lang="en-US" sz="1800" dirty="0"/>
              <a:t> - Slides + Cam - 720p</a:t>
            </a:r>
          </a:p>
        </p:txBody>
      </p:sp>
    </p:spTree>
    <p:extLst>
      <p:ext uri="{BB962C8B-B14F-4D97-AF65-F5344CB8AC3E}">
        <p14:creationId xmlns:p14="http://schemas.microsoft.com/office/powerpoint/2010/main" val="42660368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OBS:Browser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- 720p</a:t>
            </a:r>
            <a:endParaRPr lang="en-US" sz="2800" dirty="0">
              <a:effectLst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116677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492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8474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244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OBS:Circle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Slides + Cam - 720p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8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OBS:Circle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Slides + Cam - 720p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374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979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863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180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402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OBS:Split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Slides + Cam - 720p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8074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OBS:Circle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Slides + Cam - 720p</a:t>
            </a: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6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94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OBS:Browser</a:t>
            </a:r>
            <a:r>
              <a:rPr lang="en-US" dirty="0"/>
              <a:t>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68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92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</p:spTree>
    <p:extLst>
      <p:ext uri="{BB962C8B-B14F-4D97-AF65-F5344CB8AC3E}">
        <p14:creationId xmlns:p14="http://schemas.microsoft.com/office/powerpoint/2010/main" val="600067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7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F691-1A1F-997D-62E9-4FBAC52D1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D0C99-C6D6-AEFA-C00B-BA91D0AE0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45E00-6A33-6B3E-9A14-C5110FB4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5/17/2023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B4EB3-76AF-AC43-DF47-39E434EA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9FD9C-D7C1-9902-E167-7003D330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23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933FD-CC64-8FF6-C2B3-17AAD444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A1742-E357-D555-90F8-5E3A45CEE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32EA7-6A79-3C1A-5842-6EE9A605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5/17/2023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D3349-FD72-D398-8B0D-C0B824E3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D70EA-1DFE-480F-B7CF-CB78063D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28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E6511-D43A-B81D-9C20-8D7404A4C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64C1E-9EDD-FF11-C726-4EA0C45B8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39508-C6EA-222E-E633-0EE08A3A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5/17/2023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561BE-2292-9DEB-DD27-C4042004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930C1-8A00-3B18-2B0A-C8CFE45E5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500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 smtClean="0"/>
              <a:pPr/>
              <a:t>‹#›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4147707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9777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6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marL="609585" lvl="0" indent="-465655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267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267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267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267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267"/>
              </a:spcBef>
              <a:spcAft>
                <a:spcPts val="2267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1585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6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14856" rtl="0">
              <a:spcBef>
                <a:spcPts val="2267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267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267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267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267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267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267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267"/>
              </a:spcBef>
              <a:spcAft>
                <a:spcPts val="2267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6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14856" rtl="0">
              <a:spcBef>
                <a:spcPts val="2267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267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267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267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267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267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267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267"/>
              </a:spcBef>
              <a:spcAft>
                <a:spcPts val="2267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4969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9467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6275" tIns="96275" rIns="96275" bIns="962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14856" rtl="0">
              <a:spcBef>
                <a:spcPts val="2267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267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267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267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267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267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267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267"/>
              </a:spcBef>
              <a:spcAft>
                <a:spcPts val="2267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5919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76610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8367" tIns="128367" rIns="128367" bIns="12836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6275" tIns="96275" rIns="96275" bIns="962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marL="609585" lvl="0" indent="-465655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267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267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267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267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267"/>
              </a:spcBef>
              <a:spcAft>
                <a:spcPts val="2267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712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6D7B-8BDB-0F03-1D65-5608980E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428D0-A5EA-D711-5564-A8425F787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987C7-116E-0B94-263B-1D7951A8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5/17/2023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DAFEB-2C29-F467-E078-807D21D5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73EE8-9B6E-BFEC-9FDF-8D8CE2A9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212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970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6275" tIns="96275" rIns="96275" bIns="962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6800"/>
            </a:lvl9pPr>
          </a:lstStyle>
          <a:p>
            <a:r>
              <a:t>xx%</a:t>
            </a:r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marL="609585" lvl="0" indent="-465655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423323" algn="ctr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267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267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267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267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267"/>
              </a:spcBef>
              <a:spcAft>
                <a:spcPts val="2267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27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5570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F691-1A1F-997D-62E9-4FBAC52D1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D0C99-C6D6-AEFA-C00B-BA91D0AE0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45E00-6A33-6B3E-9A14-C5110FB4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5/17/2023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B4EB3-76AF-AC43-DF47-39E434EA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9FD9C-D7C1-9902-E167-7003D330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950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6D7B-8BDB-0F03-1D65-5608980E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428D0-A5EA-D711-5564-A8425F787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987C7-116E-0B94-263B-1D7951A8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5/17/2023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DAFEB-2C29-F467-E078-807D21D5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73EE8-9B6E-BFEC-9FDF-8D8CE2A9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400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636E2-74FB-0B67-BCEF-D4C65CE5B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36D4E-88D7-58B9-C1F1-1D6BBF3ED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8F857-E382-720E-4656-8580C4F3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5/17/2023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76ECA-ABCD-DCFA-DF7F-E9510423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CBFCC-2C7D-C13A-4C1A-DAB2B4BA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550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00B13-CB4A-5ECE-94E5-B5DA5AA8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19AB-0A09-729D-21CD-F957E7073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F02CF-26CA-6EEC-23E2-BCC36AA90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76338-4693-A8FE-AFA8-C525767C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5/17/2023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476C3-23DD-3256-E622-C6A40BB3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D35FB-AE1C-7DC5-014C-E872F621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258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0EB2-5075-E5FA-95B2-A0D9D2D0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C3D29-1784-BBDD-26FE-2BD29201C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043AA-10BA-029B-E4B6-181C745DB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7E1F2-105B-0AF0-6689-D6736E460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E1482-7BAC-8DE9-133F-CE7F414F8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78491-F5BB-67A6-3176-779FC0CA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5/17/2023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2C32F-9684-54F1-A0EA-E2E909CB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93266D-2E69-4279-0994-5BBAEDEF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885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47B30-4707-3147-4918-90E2028A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18DBF-1A72-5A48-A95C-3315D6F5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5/17/2023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B88F1-2F44-7C2D-4AC1-3BEF735AE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A8287-8317-C683-08B0-4526728B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48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421E8-2F79-6A84-7D65-5EBBA858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5/17/2023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5BEC3-7DF8-D4AE-D234-5AEDC034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67451-702C-756D-628C-E0A0EBB7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82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636E2-74FB-0B67-BCEF-D4C65CE5B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36D4E-88D7-58B9-C1F1-1D6BBF3ED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8F857-E382-720E-4656-8580C4F3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5/17/2023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76ECA-ABCD-DCFA-DF7F-E9510423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CBFCC-2C7D-C13A-4C1A-DAB2B4BA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417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2A255-E0F2-5EF3-44AE-234E0866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D6398-99D4-9FE8-19D5-824388ABC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BAB4B-923F-5CB6-9F9C-BCBEC32C8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F6AC8-120B-FFFE-298A-04E79D9E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5/17/2023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9E249-FE1B-1F0A-38CC-BDA3A3B9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2EE18-08EA-8561-2B20-1E07304F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525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CBEA6-5FEF-56D5-EC27-15ABFD96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F2432-92C7-B8F6-3E21-C1AB6E34D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56D99-9918-F7B6-A48B-3B6C49978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7644A-27DD-274A-1ADD-019B97A0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5/17/2023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C0D3-B99C-0643-50B9-3EBAE205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FA77F-1CC2-06BF-F480-1A5DDD22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132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933FD-CC64-8FF6-C2B3-17AAD444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A1742-E357-D555-90F8-5E3A45CEE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32EA7-6A79-3C1A-5842-6EE9A605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5/17/2023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D3349-FD72-D398-8B0D-C0B824E3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D70EA-1DFE-480F-B7CF-CB78063D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193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E6511-D43A-B81D-9C20-8D7404A4C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64C1E-9EDD-FF11-C726-4EA0C45B8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39508-C6EA-222E-E633-0EE08A3A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5/17/2023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561BE-2292-9DEB-DD27-C4042004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930C1-8A00-3B18-2B0A-C8CFE45E5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980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6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marL="609585" lvl="0" indent="-465655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267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267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267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267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267"/>
              </a:spcBef>
              <a:spcAft>
                <a:spcPts val="2267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133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00B13-CB4A-5ECE-94E5-B5DA5AA8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19AB-0A09-729D-21CD-F957E7073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F02CF-26CA-6EEC-23E2-BCC36AA90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76338-4693-A8FE-AFA8-C525767C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5/17/2023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476C3-23DD-3256-E622-C6A40BB3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D35FB-AE1C-7DC5-014C-E872F621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64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0EB2-5075-E5FA-95B2-A0D9D2D0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C3D29-1784-BBDD-26FE-2BD29201C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043AA-10BA-029B-E4B6-181C745DB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7E1F2-105B-0AF0-6689-D6736E460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E1482-7BAC-8DE9-133F-CE7F414F8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78491-F5BB-67A6-3176-779FC0CA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5/17/2023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2C32F-9684-54F1-A0EA-E2E909CB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93266D-2E69-4279-0994-5BBAEDEF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95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47B30-4707-3147-4918-90E2028A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18DBF-1A72-5A48-A95C-3315D6F5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5/17/2023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B88F1-2F44-7C2D-4AC1-3BEF735AE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A8287-8317-C683-08B0-4526728B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421E8-2F79-6A84-7D65-5EBBA858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5/17/2023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5BEC3-7DF8-D4AE-D234-5AEDC034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67451-702C-756D-628C-E0A0EBB7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97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2A255-E0F2-5EF3-44AE-234E0866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D6398-99D4-9FE8-19D5-824388ABC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BAB4B-923F-5CB6-9F9C-BCBEC32C8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F6AC8-120B-FFFE-298A-04E79D9E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5/17/2023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9E249-FE1B-1F0A-38CC-BDA3A3B9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2EE18-08EA-8561-2B20-1E07304F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7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CBEA6-5FEF-56D5-EC27-15ABFD96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F2432-92C7-B8F6-3E21-C1AB6E34D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56D99-9918-F7B6-A48B-3B6C49978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7644A-27DD-274A-1ADD-019B97A0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5/17/2023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C0D3-B99C-0643-50B9-3EBAE205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FA77F-1CC2-06BF-F480-1A5DDD22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83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129CD-6242-2152-22E7-C0F2CCE2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1E7D1-352E-5016-F247-F958B86C9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6D84B-036D-DB96-0C08-7526215E5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5528B-053C-8740-9FFF-1C873AF96286}" type="datetimeFigureOut">
              <a:t>5/17/2023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0C95B-BE54-FA2C-6349-41721F8AD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4A584-29AF-0494-BE43-B2FC47E47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34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96275" rIns="96275" bIns="96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96275" rIns="96275" bIns="96275" anchor="t" anchorCtr="0">
            <a:noAutofit/>
          </a:bodyPr>
          <a:lstStyle>
            <a:lvl1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96275" rIns="96275" bIns="96275" anchor="ctr" anchorCtr="0">
            <a:no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503114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129CD-6242-2152-22E7-C0F2CCE2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1E7D1-352E-5016-F247-F958B86C9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6D84B-036D-DB96-0C08-7526215E5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5528B-053C-8740-9FFF-1C873AF96286}" type="datetimeFigureOut">
              <a:t>5/17/2023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0C95B-BE54-FA2C-6349-41721F8AD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4A584-29AF-0494-BE43-B2FC47E47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17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51D2A3-1E17-F0FA-A984-2E3A84E08AE9}"/>
              </a:ext>
            </a:extLst>
          </p:cNvPr>
          <p:cNvSpPr/>
          <p:nvPr/>
        </p:nvSpPr>
        <p:spPr>
          <a:xfrm>
            <a:off x="4332514" y="0"/>
            <a:ext cx="7859486" cy="6858000"/>
          </a:xfrm>
          <a:prstGeom prst="rect">
            <a:avLst/>
          </a:prstGeom>
          <a:solidFill>
            <a:srgbClr val="E9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6CD9E7-4CE6-6C6D-473E-B8CF5A760017}"/>
              </a:ext>
            </a:extLst>
          </p:cNvPr>
          <p:cNvSpPr txBox="1"/>
          <p:nvPr/>
        </p:nvSpPr>
        <p:spPr>
          <a:xfrm>
            <a:off x="576943" y="591891"/>
            <a:ext cx="575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817E7D"/>
                </a:solidFill>
                <a:latin typeface="Oswald SemiBold" pitchFamily="2" charset="77"/>
              </a:rPr>
              <a:t>WELCOME TO</a:t>
            </a:r>
          </a:p>
        </p:txBody>
      </p:sp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7F46F7E8-6ED4-5143-AAD3-EDC60A6B4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7" t="12735" r="59629" b="12446"/>
          <a:stretch/>
        </p:blipFill>
        <p:spPr>
          <a:xfrm>
            <a:off x="576943" y="1422888"/>
            <a:ext cx="2775857" cy="2587205"/>
          </a:xfrm>
          <a:prstGeom prst="rect">
            <a:avLst/>
          </a:prstGeom>
        </p:spPr>
      </p:pic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CDE31655-40DB-3C6C-0B56-8DFF15375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16" t="13018" r="5980" b="12164"/>
          <a:stretch/>
        </p:blipFill>
        <p:spPr>
          <a:xfrm>
            <a:off x="576943" y="4246639"/>
            <a:ext cx="3536365" cy="21832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1C4579-1F42-A09C-96DD-7C7AC2335DBE}"/>
              </a:ext>
            </a:extLst>
          </p:cNvPr>
          <p:cNvSpPr txBox="1"/>
          <p:nvPr/>
        </p:nvSpPr>
        <p:spPr>
          <a:xfrm>
            <a:off x="5033896" y="591891"/>
            <a:ext cx="6456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Oswald SemiBold" pitchFamily="2" charset="77"/>
              </a:rPr>
              <a:t>USING AI TO IMPROVE</a:t>
            </a:r>
          </a:p>
          <a:p>
            <a:r>
              <a:rPr lang="en-GB" sz="4400" b="1" dirty="0">
                <a:solidFill>
                  <a:srgbClr val="FBBF10"/>
                </a:solidFill>
                <a:latin typeface="Oswald SemiBold" pitchFamily="2" charset="77"/>
              </a:rPr>
              <a:t>IDEA GENERATION</a:t>
            </a:r>
            <a:endParaRPr lang="en-GB" sz="4400" b="1" dirty="0">
              <a:latin typeface="Oswald SemiBold" pitchFamily="2" charset="77"/>
            </a:endParaRPr>
          </a:p>
        </p:txBody>
      </p:sp>
      <p:pic>
        <p:nvPicPr>
          <p:cNvPr id="7" name="Picture 6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ACEB242C-482A-F6F8-5028-247190CFF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332" y="2190889"/>
            <a:ext cx="7204725" cy="405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45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36361C-937F-FC75-F955-A01B8472C417}"/>
              </a:ext>
            </a:extLst>
          </p:cNvPr>
          <p:cNvSpPr/>
          <p:nvPr/>
        </p:nvSpPr>
        <p:spPr>
          <a:xfrm>
            <a:off x="-125046" y="2826586"/>
            <a:ext cx="12317047" cy="4180025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1A4596-61DD-7B98-EF9A-CC72F625932E}"/>
              </a:ext>
            </a:extLst>
          </p:cNvPr>
          <p:cNvGrpSpPr/>
          <p:nvPr/>
        </p:nvGrpSpPr>
        <p:grpSpPr>
          <a:xfrm>
            <a:off x="-125046" y="2826586"/>
            <a:ext cx="12317046" cy="3876431"/>
            <a:chOff x="-125046" y="2826586"/>
            <a:chExt cx="12317046" cy="38764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8DE87-F00C-4EC3-B909-F408C7CDE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208" r="8889" b="50755"/>
            <a:stretch/>
          </p:blipFill>
          <p:spPr>
            <a:xfrm>
              <a:off x="-125046" y="2826586"/>
              <a:ext cx="12317046" cy="387643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1EE5CC-6487-2822-60FA-9779C7028AF0}"/>
                </a:ext>
              </a:extLst>
            </p:cNvPr>
            <p:cNvSpPr/>
            <p:nvPr/>
          </p:nvSpPr>
          <p:spPr>
            <a:xfrm>
              <a:off x="3860120" y="5610439"/>
              <a:ext cx="797797" cy="746611"/>
            </a:xfrm>
            <a:prstGeom prst="rect">
              <a:avLst/>
            </a:prstGeom>
            <a:solidFill>
              <a:srgbClr val="D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swald" panose="02000503000000000000" pitchFamily="2" charset="0"/>
                </a:rPr>
                <a:t>Customer Storming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A67F03B-4043-EDB9-848A-88CEF2E75165}"/>
              </a:ext>
            </a:extLst>
          </p:cNvPr>
          <p:cNvSpPr txBox="1"/>
          <p:nvPr/>
        </p:nvSpPr>
        <p:spPr>
          <a:xfrm>
            <a:off x="3860120" y="969550"/>
            <a:ext cx="6206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cap="all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3</a:t>
            </a:r>
            <a:r>
              <a:rPr lang="en-GB" sz="5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Oswald Light" pitchFamily="2" charset="0"/>
              </a:rPr>
              <a:t> Brainstorming Opportunities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478E9DC-E4B3-769D-7A57-3F939D650E7F}"/>
              </a:ext>
            </a:extLst>
          </p:cNvPr>
          <p:cNvSpPr/>
          <p:nvPr/>
        </p:nvSpPr>
        <p:spPr>
          <a:xfrm>
            <a:off x="9582556" y="-185341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94E48E-AF94-E2C2-D704-874A406627B9}"/>
              </a:ext>
            </a:extLst>
          </p:cNvPr>
          <p:cNvSpPr/>
          <p:nvPr/>
        </p:nvSpPr>
        <p:spPr>
          <a:xfrm>
            <a:off x="10836163" y="-112290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47BE71-AAC1-2D4F-DCDE-B8F40A75E60F}"/>
              </a:ext>
            </a:extLst>
          </p:cNvPr>
          <p:cNvSpPr txBox="1"/>
          <p:nvPr/>
        </p:nvSpPr>
        <p:spPr>
          <a:xfrm>
            <a:off x="3860120" y="312013"/>
            <a:ext cx="6206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cap="all" dirty="0">
                <a:solidFill>
                  <a:schemeClr val="bg1">
                    <a:lumMod val="75000"/>
                  </a:schemeClr>
                </a:solidFill>
                <a:latin typeface="Oswald Light" pitchFamily="2" charset="0"/>
              </a:rPr>
              <a:t>Think of...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9D5DDA-D208-2D73-D74E-101131260A12}"/>
              </a:ext>
            </a:extLst>
          </p:cNvPr>
          <p:cNvSpPr/>
          <p:nvPr/>
        </p:nvSpPr>
        <p:spPr>
          <a:xfrm>
            <a:off x="3633053" y="5477448"/>
            <a:ext cx="1251930" cy="1012591"/>
          </a:xfrm>
          <a:prstGeom prst="rect">
            <a:avLst/>
          </a:prstGeom>
          <a:noFill/>
          <a:ln w="38100">
            <a:solidFill>
              <a:srgbClr val="FC0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C2083F-4378-B950-6EDF-36C2EF4FE16D}"/>
              </a:ext>
            </a:extLst>
          </p:cNvPr>
          <p:cNvSpPr/>
          <p:nvPr/>
        </p:nvSpPr>
        <p:spPr>
          <a:xfrm>
            <a:off x="6711534" y="5477447"/>
            <a:ext cx="1251930" cy="1012591"/>
          </a:xfrm>
          <a:prstGeom prst="rect">
            <a:avLst/>
          </a:prstGeom>
          <a:noFill/>
          <a:ln w="38100">
            <a:solidFill>
              <a:srgbClr val="FC0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9E046F-F72E-62A1-3B33-CDF20BE8CF3F}"/>
              </a:ext>
            </a:extLst>
          </p:cNvPr>
          <p:cNvSpPr/>
          <p:nvPr/>
        </p:nvSpPr>
        <p:spPr>
          <a:xfrm>
            <a:off x="8784626" y="5477447"/>
            <a:ext cx="1251930" cy="1012591"/>
          </a:xfrm>
          <a:prstGeom prst="rect">
            <a:avLst/>
          </a:prstGeom>
          <a:noFill/>
          <a:ln w="38100">
            <a:solidFill>
              <a:srgbClr val="FC0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D192A4-D861-D39C-8197-34C87DB89123}"/>
              </a:ext>
            </a:extLst>
          </p:cNvPr>
          <p:cNvSpPr txBox="1"/>
          <p:nvPr/>
        </p:nvSpPr>
        <p:spPr>
          <a:xfrm>
            <a:off x="3591345" y="507770"/>
            <a:ext cx="2264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cap="all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TIP #2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8181C5-325A-559F-72BB-5123FE59C6E9}"/>
              </a:ext>
            </a:extLst>
          </p:cNvPr>
          <p:cNvSpPr txBox="1"/>
          <p:nvPr/>
        </p:nvSpPr>
        <p:spPr>
          <a:xfrm>
            <a:off x="3616349" y="1382504"/>
            <a:ext cx="8575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Oswald Light" pitchFamily="2" charset="0"/>
              </a:rPr>
              <a:t>AI is a </a:t>
            </a:r>
            <a:r>
              <a:rPr lang="en-GB" sz="7200" b="1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itchFamily="2" charset="0"/>
              </a:rPr>
              <a:t>co</a:t>
            </a:r>
            <a:r>
              <a:rPr lang="en-GB" sz="7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Oswald Light" pitchFamily="2" charset="0"/>
              </a:rPr>
              <a:t>-pilot</a:t>
            </a:r>
          </a:p>
          <a:p>
            <a:r>
              <a:rPr lang="en-GB" sz="7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Oswald Light" pitchFamily="2" charset="0"/>
              </a:rPr>
              <a:t>not </a:t>
            </a:r>
            <a:r>
              <a:rPr lang="en-GB" sz="7200" b="1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itchFamily="2" charset="0"/>
              </a:rPr>
              <a:t>auto</a:t>
            </a:r>
            <a:r>
              <a:rPr lang="en-GB" sz="7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Oswald Light" pitchFamily="2" charset="0"/>
              </a:rPr>
              <a:t>-pilot</a:t>
            </a:r>
          </a:p>
        </p:txBody>
      </p:sp>
      <p:pic>
        <p:nvPicPr>
          <p:cNvPr id="12" name="Picture 1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3FAB236-E540-B311-F02E-BC9FE4D60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400" y="3373998"/>
            <a:ext cx="6036416" cy="402427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8B43470-2C0A-49B8-90A6-E29969C8E29A}"/>
              </a:ext>
            </a:extLst>
          </p:cNvPr>
          <p:cNvSpPr/>
          <p:nvPr/>
        </p:nvSpPr>
        <p:spPr>
          <a:xfrm>
            <a:off x="-1811532" y="473611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CFFFEF-24B7-3ACE-BD4B-76263511D6F2}"/>
              </a:ext>
            </a:extLst>
          </p:cNvPr>
          <p:cNvSpPr/>
          <p:nvPr/>
        </p:nvSpPr>
        <p:spPr>
          <a:xfrm>
            <a:off x="-557925" y="546662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33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bldLvl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36361C-937F-FC75-F955-A01B8472C417}"/>
              </a:ext>
            </a:extLst>
          </p:cNvPr>
          <p:cNvSpPr/>
          <p:nvPr/>
        </p:nvSpPr>
        <p:spPr>
          <a:xfrm>
            <a:off x="-125046" y="6191376"/>
            <a:ext cx="12317047" cy="815235"/>
          </a:xfrm>
          <a:prstGeom prst="rect">
            <a:avLst/>
          </a:prstGeom>
          <a:gradFill flip="none" rotWithShape="1">
            <a:gsLst>
              <a:gs pos="23000">
                <a:srgbClr val="FFCF00"/>
              </a:gs>
              <a:gs pos="74000">
                <a:srgbClr val="FFD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1A4596-61DD-7B98-EF9A-CC72F625932E}"/>
              </a:ext>
            </a:extLst>
          </p:cNvPr>
          <p:cNvGrpSpPr/>
          <p:nvPr/>
        </p:nvGrpSpPr>
        <p:grpSpPr>
          <a:xfrm>
            <a:off x="-125046" y="2826586"/>
            <a:ext cx="12317046" cy="3876431"/>
            <a:chOff x="-125046" y="2826586"/>
            <a:chExt cx="12317046" cy="38764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8DE87-F00C-4EC3-B909-F408C7CDE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208" r="8889" b="50755"/>
            <a:stretch/>
          </p:blipFill>
          <p:spPr>
            <a:xfrm>
              <a:off x="-125046" y="2826586"/>
              <a:ext cx="12317046" cy="387643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1EE5CC-6487-2822-60FA-9779C7028AF0}"/>
                </a:ext>
              </a:extLst>
            </p:cNvPr>
            <p:cNvSpPr/>
            <p:nvPr/>
          </p:nvSpPr>
          <p:spPr>
            <a:xfrm>
              <a:off x="3860120" y="5610439"/>
              <a:ext cx="797797" cy="746611"/>
            </a:xfrm>
            <a:prstGeom prst="rect">
              <a:avLst/>
            </a:prstGeom>
            <a:solidFill>
              <a:srgbClr val="D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swald" panose="02000503000000000000" pitchFamily="2" charset="0"/>
                </a:rPr>
                <a:t>Customer Storming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A67F03B-4043-EDB9-848A-88CEF2E75165}"/>
              </a:ext>
            </a:extLst>
          </p:cNvPr>
          <p:cNvSpPr txBox="1"/>
          <p:nvPr/>
        </p:nvSpPr>
        <p:spPr>
          <a:xfrm>
            <a:off x="3860120" y="972995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Oswald Light" pitchFamily="2" charset="0"/>
              </a:rPr>
              <a:t>Let’s See 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8366E3-28F4-B27D-2318-033B22016BC8}"/>
              </a:ext>
            </a:extLst>
          </p:cNvPr>
          <p:cNvSpPr/>
          <p:nvPr/>
        </p:nvSpPr>
        <p:spPr>
          <a:xfrm>
            <a:off x="3633053" y="5477448"/>
            <a:ext cx="1251930" cy="1012591"/>
          </a:xfrm>
          <a:prstGeom prst="rect">
            <a:avLst/>
          </a:prstGeom>
          <a:noFill/>
          <a:ln w="38100">
            <a:solidFill>
              <a:srgbClr val="FC0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C1F69C-D59F-F1A9-125B-E03F68D57290}"/>
              </a:ext>
            </a:extLst>
          </p:cNvPr>
          <p:cNvSpPr/>
          <p:nvPr/>
        </p:nvSpPr>
        <p:spPr>
          <a:xfrm>
            <a:off x="9582556" y="-185341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9DC246-E640-6B8A-D0ED-1A74F56AB052}"/>
              </a:ext>
            </a:extLst>
          </p:cNvPr>
          <p:cNvSpPr/>
          <p:nvPr/>
        </p:nvSpPr>
        <p:spPr>
          <a:xfrm>
            <a:off x="10836163" y="-112290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5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5282CE1-842E-6087-0698-5F85A1CD2417}"/>
              </a:ext>
            </a:extLst>
          </p:cNvPr>
          <p:cNvSpPr/>
          <p:nvPr/>
        </p:nvSpPr>
        <p:spPr>
          <a:xfrm>
            <a:off x="9582556" y="-185341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F717969-DC75-347F-71A1-2E7BFC736D64}"/>
              </a:ext>
            </a:extLst>
          </p:cNvPr>
          <p:cNvSpPr/>
          <p:nvPr/>
        </p:nvSpPr>
        <p:spPr>
          <a:xfrm>
            <a:off x="10836163" y="-112290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BE548E-CDDA-BB64-7A7F-BAA75B32597C}"/>
              </a:ext>
            </a:extLst>
          </p:cNvPr>
          <p:cNvSpPr txBox="1"/>
          <p:nvPr/>
        </p:nvSpPr>
        <p:spPr>
          <a:xfrm>
            <a:off x="3587305" y="1645449"/>
            <a:ext cx="6228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 Light" pitchFamily="2" charset="0"/>
              </a:rPr>
              <a:t>INVENTORS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 Light" pitchFamily="2" charset="0"/>
              </a:rPr>
              <a:t>VS</a:t>
            </a:r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 Light" pitchFamily="2" charset="0"/>
              </a:rPr>
              <a:t> ENTREPRENEURS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F437F-A670-5EEB-6044-ED102C259B0F}"/>
              </a:ext>
            </a:extLst>
          </p:cNvPr>
          <p:cNvSpPr txBox="1"/>
          <p:nvPr/>
        </p:nvSpPr>
        <p:spPr>
          <a:xfrm>
            <a:off x="3243113" y="820210"/>
            <a:ext cx="6891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Oswald SemiBold" pitchFamily="2" charset="77"/>
              </a:rPr>
              <a:t>CUSTOMER STORMING?</a:t>
            </a:r>
          </a:p>
        </p:txBody>
      </p:sp>
    </p:spTree>
    <p:extLst>
      <p:ext uri="{BB962C8B-B14F-4D97-AF65-F5344CB8AC3E}">
        <p14:creationId xmlns:p14="http://schemas.microsoft.com/office/powerpoint/2010/main" val="11134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19BF266-9C26-750F-F3FC-02A3D0A855A5}"/>
              </a:ext>
            </a:extLst>
          </p:cNvPr>
          <p:cNvGrpSpPr/>
          <p:nvPr/>
        </p:nvGrpSpPr>
        <p:grpSpPr>
          <a:xfrm>
            <a:off x="3859949" y="4368141"/>
            <a:ext cx="452659" cy="529526"/>
            <a:chOff x="2355850" y="1089903"/>
            <a:chExt cx="452659" cy="529526"/>
          </a:xfrm>
          <a:solidFill>
            <a:schemeClr val="tx1"/>
          </a:solidFill>
        </p:grpSpPr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F9BFD9F3-2E0E-F769-EBA5-AD07A0876647}"/>
                </a:ext>
              </a:extLst>
            </p:cNvPr>
            <p:cNvSpPr/>
            <p:nvPr/>
          </p:nvSpPr>
          <p:spPr>
            <a:xfrm>
              <a:off x="2355850" y="1089903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ight Arrow 4">
              <a:extLst>
                <a:ext uri="{FF2B5EF4-FFF2-40B4-BE49-F238E27FC236}">
                  <a16:creationId xmlns:a16="http://schemas.microsoft.com/office/drawing/2014/main" id="{B6CCF64C-5367-FFC3-30C8-51897FF60C54}"/>
                </a:ext>
              </a:extLst>
            </p:cNvPr>
            <p:cNvSpPr txBox="1"/>
            <p:nvPr/>
          </p:nvSpPr>
          <p:spPr>
            <a:xfrm>
              <a:off x="2355850" y="1195808"/>
              <a:ext cx="316861" cy="3177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200" kern="12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2457BB-D679-8C92-232F-12747F9F6775}"/>
              </a:ext>
            </a:extLst>
          </p:cNvPr>
          <p:cNvGrpSpPr/>
          <p:nvPr/>
        </p:nvGrpSpPr>
        <p:grpSpPr>
          <a:xfrm>
            <a:off x="7879392" y="4368141"/>
            <a:ext cx="452659" cy="529526"/>
            <a:chOff x="2355850" y="1089903"/>
            <a:chExt cx="452659" cy="529526"/>
          </a:xfrm>
          <a:solidFill>
            <a:schemeClr val="tx1"/>
          </a:solidFill>
        </p:grpSpPr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1DA7907E-76E5-7192-3549-2B7A1A080CDB}"/>
                </a:ext>
              </a:extLst>
            </p:cNvPr>
            <p:cNvSpPr/>
            <p:nvPr/>
          </p:nvSpPr>
          <p:spPr>
            <a:xfrm>
              <a:off x="2355850" y="1089903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ight Arrow 4">
              <a:extLst>
                <a:ext uri="{FF2B5EF4-FFF2-40B4-BE49-F238E27FC236}">
                  <a16:creationId xmlns:a16="http://schemas.microsoft.com/office/drawing/2014/main" id="{EF4D9A0A-6023-D6AB-AACE-B4CF75A22E5A}"/>
                </a:ext>
              </a:extLst>
            </p:cNvPr>
            <p:cNvSpPr txBox="1"/>
            <p:nvPr/>
          </p:nvSpPr>
          <p:spPr>
            <a:xfrm>
              <a:off x="2355850" y="1195808"/>
              <a:ext cx="316861" cy="3177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200" kern="12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1D9EA2-7966-F039-F560-268265F41D29}"/>
              </a:ext>
            </a:extLst>
          </p:cNvPr>
          <p:cNvGrpSpPr/>
          <p:nvPr/>
        </p:nvGrpSpPr>
        <p:grpSpPr>
          <a:xfrm>
            <a:off x="4585252" y="2963130"/>
            <a:ext cx="3021496" cy="3339548"/>
            <a:chOff x="4585252" y="2963130"/>
            <a:chExt cx="3021496" cy="333954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DFD8031-E7FD-55C4-1124-E30ADFFAB4C0}"/>
                </a:ext>
              </a:extLst>
            </p:cNvPr>
            <p:cNvSpPr/>
            <p:nvPr/>
          </p:nvSpPr>
          <p:spPr>
            <a:xfrm>
              <a:off x="4585252" y="2963130"/>
              <a:ext cx="3021496" cy="3339548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8E3620-C185-62CF-3A6F-B50126DCF3EF}"/>
                </a:ext>
              </a:extLst>
            </p:cNvPr>
            <p:cNvSpPr txBox="1"/>
            <p:nvPr/>
          </p:nvSpPr>
          <p:spPr>
            <a:xfrm>
              <a:off x="4706878" y="5518290"/>
              <a:ext cx="2778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Roboto" panose="02000000000000000000" pitchFamily="2" charset="0"/>
                  <a:ea typeface="Roboto" panose="02000000000000000000" pitchFamily="2" charset="0"/>
                </a:rPr>
                <a:t>problem</a:t>
              </a:r>
            </a:p>
          </p:txBody>
        </p:sp>
        <p:pic>
          <p:nvPicPr>
            <p:cNvPr id="21" name="Picture 2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479B07B-487F-E3D5-6C0D-E2C231F2B8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837" t="2426" b="3897"/>
            <a:stretch/>
          </p:blipFill>
          <p:spPr>
            <a:xfrm>
              <a:off x="4691514" y="3069214"/>
              <a:ext cx="2808971" cy="210962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56B2B8D-0A49-4EE7-EB5D-CBE7E694730F}"/>
              </a:ext>
            </a:extLst>
          </p:cNvPr>
          <p:cNvGrpSpPr/>
          <p:nvPr/>
        </p:nvGrpSpPr>
        <p:grpSpPr>
          <a:xfrm>
            <a:off x="8604695" y="2963130"/>
            <a:ext cx="3021496" cy="3339548"/>
            <a:chOff x="8604695" y="2963130"/>
            <a:chExt cx="3021496" cy="3339548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99C8AAE-514E-28FC-ED96-72E037C60D67}"/>
                </a:ext>
              </a:extLst>
            </p:cNvPr>
            <p:cNvSpPr/>
            <p:nvPr/>
          </p:nvSpPr>
          <p:spPr>
            <a:xfrm>
              <a:off x="8604695" y="2963130"/>
              <a:ext cx="3021496" cy="3339548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A18D8E-3907-DB82-0191-18990E53DDB2}"/>
                </a:ext>
              </a:extLst>
            </p:cNvPr>
            <p:cNvSpPr txBox="1"/>
            <p:nvPr/>
          </p:nvSpPr>
          <p:spPr>
            <a:xfrm>
              <a:off x="8726321" y="5518290"/>
              <a:ext cx="2778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Roboto" panose="02000000000000000000" pitchFamily="2" charset="0"/>
                  <a:ea typeface="Roboto" panose="02000000000000000000" pitchFamily="2" charset="0"/>
                </a:rPr>
                <a:t>people</a:t>
              </a:r>
            </a:p>
          </p:txBody>
        </p:sp>
        <p:pic>
          <p:nvPicPr>
            <p:cNvPr id="23" name="Picture 2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5AB9B54-9E02-C08A-4BF2-EBF7600A5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97" r="6053"/>
            <a:stretch/>
          </p:blipFill>
          <p:spPr>
            <a:xfrm>
              <a:off x="8762374" y="3429000"/>
              <a:ext cx="2742191" cy="174983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888F754-3001-A830-5F66-D3B426B629E0}"/>
              </a:ext>
            </a:extLst>
          </p:cNvPr>
          <p:cNvGrpSpPr/>
          <p:nvPr/>
        </p:nvGrpSpPr>
        <p:grpSpPr>
          <a:xfrm>
            <a:off x="565809" y="2963130"/>
            <a:ext cx="3021496" cy="3339548"/>
            <a:chOff x="565809" y="2963130"/>
            <a:chExt cx="3021496" cy="3339548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C6B5963-7F36-F167-8FC1-D518574B0959}"/>
                </a:ext>
              </a:extLst>
            </p:cNvPr>
            <p:cNvSpPr/>
            <p:nvPr/>
          </p:nvSpPr>
          <p:spPr>
            <a:xfrm>
              <a:off x="565809" y="2963130"/>
              <a:ext cx="3021496" cy="3339548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4AD9F4-34FD-F923-A7F4-35B045D673E1}"/>
                </a:ext>
              </a:extLst>
            </p:cNvPr>
            <p:cNvSpPr txBox="1"/>
            <p:nvPr/>
          </p:nvSpPr>
          <p:spPr>
            <a:xfrm>
              <a:off x="687435" y="5518291"/>
              <a:ext cx="2778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Roboto" panose="02000000000000000000" pitchFamily="2" charset="0"/>
                  <a:ea typeface="Roboto" panose="02000000000000000000" pitchFamily="2" charset="0"/>
                </a:rPr>
                <a:t>product</a:t>
              </a:r>
            </a:p>
          </p:txBody>
        </p:sp>
        <p:pic>
          <p:nvPicPr>
            <p:cNvPr id="25" name="Picture 24" descr="A picture containing text, bird&#10;&#10;Description automatically generated">
              <a:extLst>
                <a:ext uri="{FF2B5EF4-FFF2-40B4-BE49-F238E27FC236}">
                  <a16:creationId xmlns:a16="http://schemas.microsoft.com/office/drawing/2014/main" id="{EE5B4B98-BC8B-847E-C70C-F357CDFFF3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850" r="7587"/>
            <a:stretch/>
          </p:blipFill>
          <p:spPr>
            <a:xfrm>
              <a:off x="687435" y="3166007"/>
              <a:ext cx="2778244" cy="1916037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35282CE1-842E-6087-0698-5F85A1CD2417}"/>
              </a:ext>
            </a:extLst>
          </p:cNvPr>
          <p:cNvSpPr/>
          <p:nvPr/>
        </p:nvSpPr>
        <p:spPr>
          <a:xfrm>
            <a:off x="9582556" y="-185341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F717969-DC75-347F-71A1-2E7BFC736D64}"/>
              </a:ext>
            </a:extLst>
          </p:cNvPr>
          <p:cNvSpPr/>
          <p:nvPr/>
        </p:nvSpPr>
        <p:spPr>
          <a:xfrm>
            <a:off x="10836163" y="-112290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BE548E-CDDA-BB64-7A7F-BAA75B32597C}"/>
              </a:ext>
            </a:extLst>
          </p:cNvPr>
          <p:cNvSpPr txBox="1"/>
          <p:nvPr/>
        </p:nvSpPr>
        <p:spPr>
          <a:xfrm>
            <a:off x="3587305" y="1645449"/>
            <a:ext cx="6228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itchFamily="2" charset="0"/>
              </a:rPr>
              <a:t>INVENTORS</a:t>
            </a:r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 Light" pitchFamily="2" charset="0"/>
              </a:rPr>
              <a:t>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 Light" pitchFamily="2" charset="0"/>
              </a:rPr>
              <a:t>VS</a:t>
            </a:r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 Light" pitchFamily="2" charset="0"/>
              </a:rPr>
              <a:t> ENTREPRENEURS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E88DD4D-E5E7-1B34-242A-09A54FD48E6F}"/>
              </a:ext>
            </a:extLst>
          </p:cNvPr>
          <p:cNvCxnSpPr>
            <a:cxnSpLocks/>
          </p:cNvCxnSpPr>
          <p:nvPr/>
        </p:nvCxnSpPr>
        <p:spPr>
          <a:xfrm flipV="1">
            <a:off x="8917119" y="3231338"/>
            <a:ext cx="2433816" cy="20488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4A4FE49-A112-0383-B042-D8D943E8E934}"/>
              </a:ext>
            </a:extLst>
          </p:cNvPr>
          <p:cNvCxnSpPr>
            <a:cxnSpLocks/>
          </p:cNvCxnSpPr>
          <p:nvPr/>
        </p:nvCxnSpPr>
        <p:spPr>
          <a:xfrm>
            <a:off x="8848367" y="3231338"/>
            <a:ext cx="2502568" cy="19812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9AC1F46-B78B-FC48-0646-B1A12249D021}"/>
              </a:ext>
            </a:extLst>
          </p:cNvPr>
          <p:cNvSpPr txBox="1"/>
          <p:nvPr/>
        </p:nvSpPr>
        <p:spPr>
          <a:xfrm>
            <a:off x="3243113" y="820210"/>
            <a:ext cx="6891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Oswald SemiBold" pitchFamily="2" charset="77"/>
              </a:rPr>
              <a:t>CUSTOMER STORMING?</a:t>
            </a:r>
          </a:p>
        </p:txBody>
      </p:sp>
    </p:spTree>
    <p:extLst>
      <p:ext uri="{BB962C8B-B14F-4D97-AF65-F5344CB8AC3E}">
        <p14:creationId xmlns:p14="http://schemas.microsoft.com/office/powerpoint/2010/main" val="7346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19BF266-9C26-750F-F3FC-02A3D0A855A5}"/>
              </a:ext>
            </a:extLst>
          </p:cNvPr>
          <p:cNvGrpSpPr/>
          <p:nvPr/>
        </p:nvGrpSpPr>
        <p:grpSpPr>
          <a:xfrm>
            <a:off x="3859949" y="4368141"/>
            <a:ext cx="452659" cy="529526"/>
            <a:chOff x="2355850" y="1089903"/>
            <a:chExt cx="452659" cy="529526"/>
          </a:xfrm>
          <a:solidFill>
            <a:schemeClr val="tx1"/>
          </a:solidFill>
        </p:grpSpPr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F9BFD9F3-2E0E-F769-EBA5-AD07A0876647}"/>
                </a:ext>
              </a:extLst>
            </p:cNvPr>
            <p:cNvSpPr/>
            <p:nvPr/>
          </p:nvSpPr>
          <p:spPr>
            <a:xfrm>
              <a:off x="2355850" y="1089903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ight Arrow 4">
              <a:extLst>
                <a:ext uri="{FF2B5EF4-FFF2-40B4-BE49-F238E27FC236}">
                  <a16:creationId xmlns:a16="http://schemas.microsoft.com/office/drawing/2014/main" id="{B6CCF64C-5367-FFC3-30C8-51897FF60C54}"/>
                </a:ext>
              </a:extLst>
            </p:cNvPr>
            <p:cNvSpPr txBox="1"/>
            <p:nvPr/>
          </p:nvSpPr>
          <p:spPr>
            <a:xfrm>
              <a:off x="2355850" y="1195808"/>
              <a:ext cx="316861" cy="3177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200" kern="12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2457BB-D679-8C92-232F-12747F9F6775}"/>
              </a:ext>
            </a:extLst>
          </p:cNvPr>
          <p:cNvGrpSpPr/>
          <p:nvPr/>
        </p:nvGrpSpPr>
        <p:grpSpPr>
          <a:xfrm>
            <a:off x="7879392" y="4368141"/>
            <a:ext cx="452659" cy="529526"/>
            <a:chOff x="2355850" y="1089903"/>
            <a:chExt cx="452659" cy="529526"/>
          </a:xfrm>
          <a:solidFill>
            <a:schemeClr val="tx1"/>
          </a:solidFill>
        </p:grpSpPr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1DA7907E-76E5-7192-3549-2B7A1A080CDB}"/>
                </a:ext>
              </a:extLst>
            </p:cNvPr>
            <p:cNvSpPr/>
            <p:nvPr/>
          </p:nvSpPr>
          <p:spPr>
            <a:xfrm>
              <a:off x="2355850" y="1089903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ight Arrow 4">
              <a:extLst>
                <a:ext uri="{FF2B5EF4-FFF2-40B4-BE49-F238E27FC236}">
                  <a16:creationId xmlns:a16="http://schemas.microsoft.com/office/drawing/2014/main" id="{EF4D9A0A-6023-D6AB-AACE-B4CF75A22E5A}"/>
                </a:ext>
              </a:extLst>
            </p:cNvPr>
            <p:cNvSpPr txBox="1"/>
            <p:nvPr/>
          </p:nvSpPr>
          <p:spPr>
            <a:xfrm>
              <a:off x="2355850" y="1195808"/>
              <a:ext cx="316861" cy="3177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200" kern="12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1D9EA2-7966-F039-F560-268265F41D29}"/>
              </a:ext>
            </a:extLst>
          </p:cNvPr>
          <p:cNvGrpSpPr/>
          <p:nvPr/>
        </p:nvGrpSpPr>
        <p:grpSpPr>
          <a:xfrm>
            <a:off x="4585252" y="2963130"/>
            <a:ext cx="3021496" cy="3339548"/>
            <a:chOff x="4585252" y="2963130"/>
            <a:chExt cx="3021496" cy="333954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DFD8031-E7FD-55C4-1124-E30ADFFAB4C0}"/>
                </a:ext>
              </a:extLst>
            </p:cNvPr>
            <p:cNvSpPr/>
            <p:nvPr/>
          </p:nvSpPr>
          <p:spPr>
            <a:xfrm>
              <a:off x="4585252" y="2963130"/>
              <a:ext cx="3021496" cy="3339548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8E3620-C185-62CF-3A6F-B50126DCF3EF}"/>
                </a:ext>
              </a:extLst>
            </p:cNvPr>
            <p:cNvSpPr txBox="1"/>
            <p:nvPr/>
          </p:nvSpPr>
          <p:spPr>
            <a:xfrm>
              <a:off x="4706878" y="5518290"/>
              <a:ext cx="2778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Roboto" panose="02000000000000000000" pitchFamily="2" charset="0"/>
                  <a:ea typeface="Roboto" panose="02000000000000000000" pitchFamily="2" charset="0"/>
                </a:rPr>
                <a:t>problem</a:t>
              </a:r>
            </a:p>
          </p:txBody>
        </p:sp>
        <p:pic>
          <p:nvPicPr>
            <p:cNvPr id="21" name="Picture 2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479B07B-487F-E3D5-6C0D-E2C231F2B8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837" t="2426" b="3897"/>
            <a:stretch/>
          </p:blipFill>
          <p:spPr>
            <a:xfrm>
              <a:off x="4691514" y="3069214"/>
              <a:ext cx="2808971" cy="210962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56B2B8D-0A49-4EE7-EB5D-CBE7E694730F}"/>
              </a:ext>
            </a:extLst>
          </p:cNvPr>
          <p:cNvGrpSpPr/>
          <p:nvPr/>
        </p:nvGrpSpPr>
        <p:grpSpPr>
          <a:xfrm>
            <a:off x="8604695" y="2963130"/>
            <a:ext cx="3021496" cy="3339548"/>
            <a:chOff x="8604695" y="2963130"/>
            <a:chExt cx="3021496" cy="3339548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99C8AAE-514E-28FC-ED96-72E037C60D67}"/>
                </a:ext>
              </a:extLst>
            </p:cNvPr>
            <p:cNvSpPr/>
            <p:nvPr/>
          </p:nvSpPr>
          <p:spPr>
            <a:xfrm>
              <a:off x="8604695" y="2963130"/>
              <a:ext cx="3021496" cy="3339548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A18D8E-3907-DB82-0191-18990E53DDB2}"/>
                </a:ext>
              </a:extLst>
            </p:cNvPr>
            <p:cNvSpPr txBox="1"/>
            <p:nvPr/>
          </p:nvSpPr>
          <p:spPr>
            <a:xfrm>
              <a:off x="8726321" y="5518290"/>
              <a:ext cx="2778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Roboto" panose="02000000000000000000" pitchFamily="2" charset="0"/>
                  <a:ea typeface="Roboto" panose="02000000000000000000" pitchFamily="2" charset="0"/>
                </a:rPr>
                <a:t>people</a:t>
              </a:r>
            </a:p>
          </p:txBody>
        </p:sp>
        <p:pic>
          <p:nvPicPr>
            <p:cNvPr id="23" name="Picture 2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5AB9B54-9E02-C08A-4BF2-EBF7600A5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97" r="6053"/>
            <a:stretch/>
          </p:blipFill>
          <p:spPr>
            <a:xfrm>
              <a:off x="8762374" y="3429000"/>
              <a:ext cx="2742191" cy="174983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888F754-3001-A830-5F66-D3B426B629E0}"/>
              </a:ext>
            </a:extLst>
          </p:cNvPr>
          <p:cNvGrpSpPr/>
          <p:nvPr/>
        </p:nvGrpSpPr>
        <p:grpSpPr>
          <a:xfrm>
            <a:off x="565809" y="2963130"/>
            <a:ext cx="3021496" cy="3339548"/>
            <a:chOff x="565809" y="2963130"/>
            <a:chExt cx="3021496" cy="3339548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C6B5963-7F36-F167-8FC1-D518574B0959}"/>
                </a:ext>
              </a:extLst>
            </p:cNvPr>
            <p:cNvSpPr/>
            <p:nvPr/>
          </p:nvSpPr>
          <p:spPr>
            <a:xfrm>
              <a:off x="565809" y="2963130"/>
              <a:ext cx="3021496" cy="3339548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4AD9F4-34FD-F923-A7F4-35B045D673E1}"/>
                </a:ext>
              </a:extLst>
            </p:cNvPr>
            <p:cNvSpPr txBox="1"/>
            <p:nvPr/>
          </p:nvSpPr>
          <p:spPr>
            <a:xfrm>
              <a:off x="687435" y="5518291"/>
              <a:ext cx="2778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Roboto" panose="02000000000000000000" pitchFamily="2" charset="0"/>
                  <a:ea typeface="Roboto" panose="02000000000000000000" pitchFamily="2" charset="0"/>
                </a:rPr>
                <a:t>product</a:t>
              </a:r>
            </a:p>
          </p:txBody>
        </p:sp>
        <p:pic>
          <p:nvPicPr>
            <p:cNvPr id="25" name="Picture 24" descr="A picture containing text, bird&#10;&#10;Description automatically generated">
              <a:extLst>
                <a:ext uri="{FF2B5EF4-FFF2-40B4-BE49-F238E27FC236}">
                  <a16:creationId xmlns:a16="http://schemas.microsoft.com/office/drawing/2014/main" id="{EE5B4B98-BC8B-847E-C70C-F357CDFFF3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850" r="7587"/>
            <a:stretch/>
          </p:blipFill>
          <p:spPr>
            <a:xfrm>
              <a:off x="687435" y="3166007"/>
              <a:ext cx="2778244" cy="1916037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35282CE1-842E-6087-0698-5F85A1CD2417}"/>
              </a:ext>
            </a:extLst>
          </p:cNvPr>
          <p:cNvSpPr/>
          <p:nvPr/>
        </p:nvSpPr>
        <p:spPr>
          <a:xfrm>
            <a:off x="9582556" y="-185341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F717969-DC75-347F-71A1-2E7BFC736D64}"/>
              </a:ext>
            </a:extLst>
          </p:cNvPr>
          <p:cNvSpPr/>
          <p:nvPr/>
        </p:nvSpPr>
        <p:spPr>
          <a:xfrm>
            <a:off x="10836163" y="-112290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BE548E-CDDA-BB64-7A7F-BAA75B32597C}"/>
              </a:ext>
            </a:extLst>
          </p:cNvPr>
          <p:cNvSpPr txBox="1"/>
          <p:nvPr/>
        </p:nvSpPr>
        <p:spPr>
          <a:xfrm>
            <a:off x="3587305" y="1645449"/>
            <a:ext cx="6228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 Light" pitchFamily="2" charset="0"/>
              </a:rPr>
              <a:t>INVENTORS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 Light" pitchFamily="2" charset="0"/>
              </a:rPr>
              <a:t>VS</a:t>
            </a:r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 Light" pitchFamily="2" charset="0"/>
              </a:rPr>
              <a:t> </a:t>
            </a:r>
            <a:r>
              <a:rPr lang="en-GB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itchFamily="2" charset="0"/>
              </a:rPr>
              <a:t>ENTREPRENEURS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CE1F3E-600F-845B-7D65-54A60F21542B}"/>
              </a:ext>
            </a:extLst>
          </p:cNvPr>
          <p:cNvSpPr txBox="1"/>
          <p:nvPr/>
        </p:nvSpPr>
        <p:spPr>
          <a:xfrm>
            <a:off x="3243113" y="820210"/>
            <a:ext cx="6891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Oswald SemiBold" pitchFamily="2" charset="77"/>
              </a:rPr>
              <a:t>CUSTOMER STORMING?</a:t>
            </a:r>
          </a:p>
        </p:txBody>
      </p:sp>
    </p:spTree>
    <p:extLst>
      <p:ext uri="{BB962C8B-B14F-4D97-AF65-F5344CB8AC3E}">
        <p14:creationId xmlns:p14="http://schemas.microsoft.com/office/powerpoint/2010/main" val="60996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19BF266-9C26-750F-F3FC-02A3D0A855A5}"/>
              </a:ext>
            </a:extLst>
          </p:cNvPr>
          <p:cNvGrpSpPr/>
          <p:nvPr/>
        </p:nvGrpSpPr>
        <p:grpSpPr>
          <a:xfrm>
            <a:off x="3859949" y="4368141"/>
            <a:ext cx="452659" cy="529526"/>
            <a:chOff x="2355850" y="1089903"/>
            <a:chExt cx="452659" cy="529526"/>
          </a:xfrm>
          <a:solidFill>
            <a:schemeClr val="tx1"/>
          </a:solidFill>
        </p:grpSpPr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F9BFD9F3-2E0E-F769-EBA5-AD07A0876647}"/>
                </a:ext>
              </a:extLst>
            </p:cNvPr>
            <p:cNvSpPr/>
            <p:nvPr/>
          </p:nvSpPr>
          <p:spPr>
            <a:xfrm>
              <a:off x="2355850" y="1089903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ight Arrow 4">
              <a:extLst>
                <a:ext uri="{FF2B5EF4-FFF2-40B4-BE49-F238E27FC236}">
                  <a16:creationId xmlns:a16="http://schemas.microsoft.com/office/drawing/2014/main" id="{B6CCF64C-5367-FFC3-30C8-51897FF60C54}"/>
                </a:ext>
              </a:extLst>
            </p:cNvPr>
            <p:cNvSpPr txBox="1"/>
            <p:nvPr/>
          </p:nvSpPr>
          <p:spPr>
            <a:xfrm>
              <a:off x="2355850" y="1195808"/>
              <a:ext cx="316861" cy="3177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200" kern="12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2457BB-D679-8C92-232F-12747F9F6775}"/>
              </a:ext>
            </a:extLst>
          </p:cNvPr>
          <p:cNvGrpSpPr/>
          <p:nvPr/>
        </p:nvGrpSpPr>
        <p:grpSpPr>
          <a:xfrm>
            <a:off x="7879392" y="4368141"/>
            <a:ext cx="452659" cy="529526"/>
            <a:chOff x="2355850" y="1089903"/>
            <a:chExt cx="452659" cy="529526"/>
          </a:xfrm>
          <a:solidFill>
            <a:schemeClr val="tx1"/>
          </a:solidFill>
        </p:grpSpPr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1DA7907E-76E5-7192-3549-2B7A1A080CDB}"/>
                </a:ext>
              </a:extLst>
            </p:cNvPr>
            <p:cNvSpPr/>
            <p:nvPr/>
          </p:nvSpPr>
          <p:spPr>
            <a:xfrm>
              <a:off x="2355850" y="1089903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ight Arrow 4">
              <a:extLst>
                <a:ext uri="{FF2B5EF4-FFF2-40B4-BE49-F238E27FC236}">
                  <a16:creationId xmlns:a16="http://schemas.microsoft.com/office/drawing/2014/main" id="{EF4D9A0A-6023-D6AB-AACE-B4CF75A22E5A}"/>
                </a:ext>
              </a:extLst>
            </p:cNvPr>
            <p:cNvSpPr txBox="1"/>
            <p:nvPr/>
          </p:nvSpPr>
          <p:spPr>
            <a:xfrm>
              <a:off x="2355850" y="1195808"/>
              <a:ext cx="316861" cy="3177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200" kern="12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1D9EA2-7966-F039-F560-268265F41D29}"/>
              </a:ext>
            </a:extLst>
          </p:cNvPr>
          <p:cNvGrpSpPr/>
          <p:nvPr/>
        </p:nvGrpSpPr>
        <p:grpSpPr>
          <a:xfrm>
            <a:off x="4585252" y="2963130"/>
            <a:ext cx="3021496" cy="3339548"/>
            <a:chOff x="4585252" y="2963130"/>
            <a:chExt cx="3021496" cy="333954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DFD8031-E7FD-55C4-1124-E30ADFFAB4C0}"/>
                </a:ext>
              </a:extLst>
            </p:cNvPr>
            <p:cNvSpPr/>
            <p:nvPr/>
          </p:nvSpPr>
          <p:spPr>
            <a:xfrm>
              <a:off x="4585252" y="2963130"/>
              <a:ext cx="3021496" cy="3339548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8E3620-C185-62CF-3A6F-B50126DCF3EF}"/>
                </a:ext>
              </a:extLst>
            </p:cNvPr>
            <p:cNvSpPr txBox="1"/>
            <p:nvPr/>
          </p:nvSpPr>
          <p:spPr>
            <a:xfrm>
              <a:off x="4706878" y="5518290"/>
              <a:ext cx="2778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Roboto" panose="02000000000000000000" pitchFamily="2" charset="0"/>
                  <a:ea typeface="Roboto" panose="02000000000000000000" pitchFamily="2" charset="0"/>
                </a:rPr>
                <a:t>problem</a:t>
              </a:r>
            </a:p>
          </p:txBody>
        </p:sp>
        <p:pic>
          <p:nvPicPr>
            <p:cNvPr id="21" name="Picture 2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479B07B-487F-E3D5-6C0D-E2C231F2B8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837" t="2426" b="3897"/>
            <a:stretch/>
          </p:blipFill>
          <p:spPr>
            <a:xfrm>
              <a:off x="4691514" y="3069214"/>
              <a:ext cx="2808971" cy="210962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56B2B8D-0A49-4EE7-EB5D-CBE7E694730F}"/>
              </a:ext>
            </a:extLst>
          </p:cNvPr>
          <p:cNvGrpSpPr/>
          <p:nvPr/>
        </p:nvGrpSpPr>
        <p:grpSpPr>
          <a:xfrm>
            <a:off x="565809" y="2963130"/>
            <a:ext cx="3021496" cy="3339548"/>
            <a:chOff x="8604695" y="2963130"/>
            <a:chExt cx="3021496" cy="3339548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99C8AAE-514E-28FC-ED96-72E037C60D67}"/>
                </a:ext>
              </a:extLst>
            </p:cNvPr>
            <p:cNvSpPr/>
            <p:nvPr/>
          </p:nvSpPr>
          <p:spPr>
            <a:xfrm>
              <a:off x="8604695" y="2963130"/>
              <a:ext cx="3021496" cy="3339548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A18D8E-3907-DB82-0191-18990E53DDB2}"/>
                </a:ext>
              </a:extLst>
            </p:cNvPr>
            <p:cNvSpPr txBox="1"/>
            <p:nvPr/>
          </p:nvSpPr>
          <p:spPr>
            <a:xfrm>
              <a:off x="8726321" y="5518290"/>
              <a:ext cx="2778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Roboto" panose="02000000000000000000" pitchFamily="2" charset="0"/>
                  <a:ea typeface="Roboto" panose="02000000000000000000" pitchFamily="2" charset="0"/>
                </a:rPr>
                <a:t>people</a:t>
              </a:r>
            </a:p>
          </p:txBody>
        </p:sp>
        <p:pic>
          <p:nvPicPr>
            <p:cNvPr id="23" name="Picture 2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5AB9B54-9E02-C08A-4BF2-EBF7600A5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97" r="6053"/>
            <a:stretch/>
          </p:blipFill>
          <p:spPr>
            <a:xfrm>
              <a:off x="8762374" y="3429000"/>
              <a:ext cx="2742191" cy="174983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888F754-3001-A830-5F66-D3B426B629E0}"/>
              </a:ext>
            </a:extLst>
          </p:cNvPr>
          <p:cNvGrpSpPr/>
          <p:nvPr/>
        </p:nvGrpSpPr>
        <p:grpSpPr>
          <a:xfrm>
            <a:off x="8604695" y="2963130"/>
            <a:ext cx="3021496" cy="3339548"/>
            <a:chOff x="565809" y="2963130"/>
            <a:chExt cx="3021496" cy="3339548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C6B5963-7F36-F167-8FC1-D518574B0959}"/>
                </a:ext>
              </a:extLst>
            </p:cNvPr>
            <p:cNvSpPr/>
            <p:nvPr/>
          </p:nvSpPr>
          <p:spPr>
            <a:xfrm>
              <a:off x="565809" y="2963130"/>
              <a:ext cx="3021496" cy="3339548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4AD9F4-34FD-F923-A7F4-35B045D673E1}"/>
                </a:ext>
              </a:extLst>
            </p:cNvPr>
            <p:cNvSpPr txBox="1"/>
            <p:nvPr/>
          </p:nvSpPr>
          <p:spPr>
            <a:xfrm>
              <a:off x="687435" y="5518291"/>
              <a:ext cx="2778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Roboto" panose="02000000000000000000" pitchFamily="2" charset="0"/>
                  <a:ea typeface="Roboto" panose="02000000000000000000" pitchFamily="2" charset="0"/>
                </a:rPr>
                <a:t>product</a:t>
              </a:r>
            </a:p>
          </p:txBody>
        </p:sp>
        <p:pic>
          <p:nvPicPr>
            <p:cNvPr id="25" name="Picture 24" descr="A picture containing text, bird&#10;&#10;Description automatically generated">
              <a:extLst>
                <a:ext uri="{FF2B5EF4-FFF2-40B4-BE49-F238E27FC236}">
                  <a16:creationId xmlns:a16="http://schemas.microsoft.com/office/drawing/2014/main" id="{EE5B4B98-BC8B-847E-C70C-F357CDFFF3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850" r="7587"/>
            <a:stretch/>
          </p:blipFill>
          <p:spPr>
            <a:xfrm>
              <a:off x="687435" y="3166007"/>
              <a:ext cx="2778244" cy="1916037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35282CE1-842E-6087-0698-5F85A1CD2417}"/>
              </a:ext>
            </a:extLst>
          </p:cNvPr>
          <p:cNvSpPr/>
          <p:nvPr/>
        </p:nvSpPr>
        <p:spPr>
          <a:xfrm>
            <a:off x="9582556" y="-185341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F717969-DC75-347F-71A1-2E7BFC736D64}"/>
              </a:ext>
            </a:extLst>
          </p:cNvPr>
          <p:cNvSpPr/>
          <p:nvPr/>
        </p:nvSpPr>
        <p:spPr>
          <a:xfrm>
            <a:off x="10836163" y="-112290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979B8-3873-EB2C-5C63-3EA3DA003881}"/>
              </a:ext>
            </a:extLst>
          </p:cNvPr>
          <p:cNvSpPr txBox="1"/>
          <p:nvPr/>
        </p:nvSpPr>
        <p:spPr>
          <a:xfrm>
            <a:off x="3587305" y="1645449"/>
            <a:ext cx="6228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 Light" pitchFamily="2" charset="0"/>
              </a:rPr>
              <a:t>INVENTORS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 Light" pitchFamily="2" charset="0"/>
              </a:rPr>
              <a:t>VS</a:t>
            </a:r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 Light" pitchFamily="2" charset="0"/>
              </a:rPr>
              <a:t> </a:t>
            </a:r>
            <a:r>
              <a:rPr lang="en-GB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itchFamily="2" charset="0"/>
              </a:rPr>
              <a:t>ENTREPRENEURS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9EC28-0E2D-F296-87EC-87858E8B8559}"/>
              </a:ext>
            </a:extLst>
          </p:cNvPr>
          <p:cNvSpPr txBox="1"/>
          <p:nvPr/>
        </p:nvSpPr>
        <p:spPr>
          <a:xfrm>
            <a:off x="3243113" y="820210"/>
            <a:ext cx="6891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Oswald SemiBold" pitchFamily="2" charset="77"/>
              </a:rPr>
              <a:t>CUSTOMER STORMING?</a:t>
            </a:r>
          </a:p>
        </p:txBody>
      </p:sp>
    </p:spTree>
    <p:extLst>
      <p:ext uri="{BB962C8B-B14F-4D97-AF65-F5344CB8AC3E}">
        <p14:creationId xmlns:p14="http://schemas.microsoft.com/office/powerpoint/2010/main" val="3680839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18B43470-2C0A-49B8-90A6-E29969C8E29A}"/>
              </a:ext>
            </a:extLst>
          </p:cNvPr>
          <p:cNvSpPr/>
          <p:nvPr/>
        </p:nvSpPr>
        <p:spPr>
          <a:xfrm>
            <a:off x="-1811532" y="473611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CFFFEF-24B7-3ACE-BD4B-76263511D6F2}"/>
              </a:ext>
            </a:extLst>
          </p:cNvPr>
          <p:cNvSpPr/>
          <p:nvPr/>
        </p:nvSpPr>
        <p:spPr>
          <a:xfrm>
            <a:off x="-557925" y="546662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5C93A9-D84E-4511-31E4-D4D03DCD2763}"/>
              </a:ext>
            </a:extLst>
          </p:cNvPr>
          <p:cNvSpPr txBox="1"/>
          <p:nvPr/>
        </p:nvSpPr>
        <p:spPr>
          <a:xfrm>
            <a:off x="3875615" y="1108898"/>
            <a:ext cx="7285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Oswald Light" pitchFamily="2" charset="0"/>
              </a:rPr>
              <a:t>Your ideal customers</a:t>
            </a:r>
          </a:p>
        </p:txBody>
      </p:sp>
      <p:pic>
        <p:nvPicPr>
          <p:cNvPr id="7" name="Picture 6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1B28141A-06B1-8AD0-CCE8-A23B05131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697" y="2550126"/>
            <a:ext cx="7772400" cy="4371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041315-4D30-34AC-41C9-DF9EE99853BB}"/>
              </a:ext>
            </a:extLst>
          </p:cNvPr>
          <p:cNvSpPr txBox="1"/>
          <p:nvPr/>
        </p:nvSpPr>
        <p:spPr>
          <a:xfrm>
            <a:off x="3875615" y="1905304"/>
            <a:ext cx="6228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 Light" pitchFamily="2" charset="0"/>
              </a:rPr>
              <a:t>Link in chat</a:t>
            </a:r>
            <a:endParaRPr lang="en-GB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18B43470-2C0A-49B8-90A6-E29969C8E29A}"/>
              </a:ext>
            </a:extLst>
          </p:cNvPr>
          <p:cNvSpPr/>
          <p:nvPr/>
        </p:nvSpPr>
        <p:spPr>
          <a:xfrm>
            <a:off x="-1811532" y="473611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CFFFEF-24B7-3ACE-BD4B-76263511D6F2}"/>
              </a:ext>
            </a:extLst>
          </p:cNvPr>
          <p:cNvSpPr/>
          <p:nvPr/>
        </p:nvSpPr>
        <p:spPr>
          <a:xfrm>
            <a:off x="-557925" y="546662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5C93A9-D84E-4511-31E4-D4D03DCD2763}"/>
              </a:ext>
            </a:extLst>
          </p:cNvPr>
          <p:cNvSpPr txBox="1"/>
          <p:nvPr/>
        </p:nvSpPr>
        <p:spPr>
          <a:xfrm>
            <a:off x="3875615" y="1108898"/>
            <a:ext cx="7285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Your ideal customers</a:t>
            </a:r>
          </a:p>
        </p:txBody>
      </p:sp>
      <p:pic>
        <p:nvPicPr>
          <p:cNvPr id="7" name="Picture 6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1B28141A-06B1-8AD0-CCE8-A23B05131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697" y="2550126"/>
            <a:ext cx="7772400" cy="4371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041315-4D30-34AC-41C9-DF9EE99853BB}"/>
              </a:ext>
            </a:extLst>
          </p:cNvPr>
          <p:cNvSpPr txBox="1"/>
          <p:nvPr/>
        </p:nvSpPr>
        <p:spPr>
          <a:xfrm>
            <a:off x="3875615" y="1905304"/>
            <a:ext cx="6228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Link in chat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7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/>
          <p:nvPr/>
        </p:nvSpPr>
        <p:spPr>
          <a:xfrm rot="10800000" flipH="1">
            <a:off x="-4" y="-18809"/>
            <a:ext cx="2645200" cy="6876800"/>
          </a:xfrm>
          <a:prstGeom prst="rtTriangle">
            <a:avLst/>
          </a:prstGeom>
          <a:solidFill>
            <a:srgbClr val="FFCE00"/>
          </a:solidFill>
          <a:ln>
            <a:noFill/>
          </a:ln>
        </p:spPr>
        <p:txBody>
          <a:bodyPr spcFirstLastPara="1" wrap="square" lIns="128367" tIns="128367" rIns="128367" bIns="1283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0CF01D-32A2-3797-761D-568EC37C45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53" r="1217"/>
          <a:stretch/>
        </p:blipFill>
        <p:spPr>
          <a:xfrm>
            <a:off x="4968403" y="680794"/>
            <a:ext cx="6954796" cy="61960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842693-8A70-1CD0-CCC6-1D3999E64214}"/>
              </a:ext>
            </a:extLst>
          </p:cNvPr>
          <p:cNvSpPr/>
          <p:nvPr/>
        </p:nvSpPr>
        <p:spPr>
          <a:xfrm>
            <a:off x="5322849" y="2720898"/>
            <a:ext cx="6348760" cy="1888273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Google Shape;58;p13">
            <a:extLst>
              <a:ext uri="{FF2B5EF4-FFF2-40B4-BE49-F238E27FC236}">
                <a16:creationId xmlns:a16="http://schemas.microsoft.com/office/drawing/2014/main" id="{AF59E38C-EFB0-04A9-D081-94639CDD767B}"/>
              </a:ext>
            </a:extLst>
          </p:cNvPr>
          <p:cNvSpPr txBox="1"/>
          <p:nvPr/>
        </p:nvSpPr>
        <p:spPr>
          <a:xfrm flipH="1">
            <a:off x="1161597" y="2952135"/>
            <a:ext cx="2645203" cy="99133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Hand Of Sean (Demo)" panose="020B0604020202020204" charset="0"/>
                <a:ea typeface="+mn-ea"/>
                <a:cs typeface="Arial"/>
                <a:sym typeface="Oswald Regular"/>
              </a:rPr>
              <a:t>Email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and Of Sean (Demo)" panose="020B0604020202020204" charset="0"/>
              <a:ea typeface="+mn-ea"/>
              <a:cs typeface="Arial"/>
              <a:sym typeface="Oswald Regular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A1E68028-7EA5-BC9A-B6ED-40CCBC39DE18}"/>
              </a:ext>
            </a:extLst>
          </p:cNvPr>
          <p:cNvSpPr/>
          <p:nvPr/>
        </p:nvSpPr>
        <p:spPr>
          <a:xfrm rot="21001555">
            <a:off x="2711319" y="2969305"/>
            <a:ext cx="3054396" cy="990028"/>
          </a:xfrm>
          <a:prstGeom prst="arc">
            <a:avLst>
              <a:gd name="adj1" fmla="val 12312998"/>
              <a:gd name="adj2" fmla="val 21232958"/>
            </a:avLst>
          </a:prstGeom>
          <a:ln w="38100">
            <a:solidFill>
              <a:srgbClr val="FF00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85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uiExpand="1" build="p" bldLvl="3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45E56FF-CDD9-4709-3075-94DEBADC3D67}"/>
              </a:ext>
            </a:extLst>
          </p:cNvPr>
          <p:cNvGrpSpPr/>
          <p:nvPr/>
        </p:nvGrpSpPr>
        <p:grpSpPr>
          <a:xfrm>
            <a:off x="2861440" y="5870746"/>
            <a:ext cx="8902821" cy="888819"/>
            <a:chOff x="3595631" y="4237917"/>
            <a:chExt cx="5298354" cy="739699"/>
          </a:xfrm>
          <a:solidFill>
            <a:srgbClr val="FECE00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4BDEAB9-8BB4-1947-9993-48D5D3135717}"/>
                </a:ext>
              </a:extLst>
            </p:cNvPr>
            <p:cNvGrpSpPr/>
            <p:nvPr/>
          </p:nvGrpSpPr>
          <p:grpSpPr>
            <a:xfrm flipH="1">
              <a:off x="3595631" y="4237917"/>
              <a:ext cx="5298354" cy="739699"/>
              <a:chOff x="141591" y="4237917"/>
              <a:chExt cx="5298353" cy="739699"/>
            </a:xfrm>
            <a:grpFill/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238519EE-C8A6-EC40-02AD-06407353A0A8}"/>
                  </a:ext>
                </a:extLst>
              </p:cNvPr>
              <p:cNvSpPr/>
              <p:nvPr/>
            </p:nvSpPr>
            <p:spPr>
              <a:xfrm rot="10800000">
                <a:off x="141591" y="4237917"/>
                <a:ext cx="182656" cy="739699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9A2B3A-E9CF-B0BA-E980-9D3791C473A5}"/>
                  </a:ext>
                </a:extLst>
              </p:cNvPr>
              <p:cNvSpPr/>
              <p:nvPr/>
            </p:nvSpPr>
            <p:spPr>
              <a:xfrm>
                <a:off x="324247" y="4237917"/>
                <a:ext cx="5115697" cy="7396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Google Shape;56;p13">
              <a:extLst>
                <a:ext uri="{FF2B5EF4-FFF2-40B4-BE49-F238E27FC236}">
                  <a16:creationId xmlns:a16="http://schemas.microsoft.com/office/drawing/2014/main" id="{116FE9CE-13BA-E810-80D3-F2FEB9B806B1}"/>
                </a:ext>
              </a:extLst>
            </p:cNvPr>
            <p:cNvSpPr txBox="1"/>
            <p:nvPr/>
          </p:nvSpPr>
          <p:spPr>
            <a:xfrm flipH="1">
              <a:off x="4510872" y="4432701"/>
              <a:ext cx="412348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/>
                  <a:ea typeface="Oswald"/>
                  <a:cs typeface="Oswald"/>
                  <a:sym typeface="Oswald"/>
                </a:rPr>
                <a:t>Justin Wilcox</a:t>
              </a:r>
              <a:endParaRPr lang="i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" sz="1000" dirty="0">
                <a:solidFill>
                  <a:schemeClr val="bg1"/>
                </a:solidFill>
                <a:latin typeface="Oswald Light" panose="02000303000000000000" pitchFamily="2" charset="0"/>
                <a:ea typeface="Oswald"/>
                <a:cs typeface="Oswald"/>
                <a:sym typeface="Oswald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2217482-7575-AC57-60EF-03D5F9A78E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4269" y="4779817"/>
              <a:ext cx="4682610" cy="0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Flowchart: Manual Input 2">
            <a:extLst>
              <a:ext uri="{FF2B5EF4-FFF2-40B4-BE49-F238E27FC236}">
                <a16:creationId xmlns:a16="http://schemas.microsoft.com/office/drawing/2014/main" id="{E085F81E-9096-3330-B601-4AE5B8C4B433}"/>
              </a:ext>
            </a:extLst>
          </p:cNvPr>
          <p:cNvSpPr/>
          <p:nvPr/>
        </p:nvSpPr>
        <p:spPr>
          <a:xfrm rot="5400000" flipH="1">
            <a:off x="-295307" y="268647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576943" y="591891"/>
            <a:ext cx="575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817E7D"/>
                </a:solidFill>
                <a:latin typeface="Oswald SemiBold" pitchFamily="2" charset="77"/>
              </a:rPr>
              <a:t>WELCOME 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83E81-7332-7002-ABC7-FA2C83381787}"/>
              </a:ext>
            </a:extLst>
          </p:cNvPr>
          <p:cNvSpPr txBox="1"/>
          <p:nvPr/>
        </p:nvSpPr>
        <p:spPr>
          <a:xfrm>
            <a:off x="576942" y="1826889"/>
            <a:ext cx="49164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swald SemiBold" pitchFamily="2" charset="77"/>
              </a:rPr>
              <a:t>USING AI TO IMPROVE</a:t>
            </a:r>
          </a:p>
          <a:p>
            <a:r>
              <a:rPr lang="en-GB" sz="4400" b="1" cap="all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SemiBold" pitchFamily="2" charset="77"/>
              </a:rPr>
              <a:t>Idea generation</a:t>
            </a:r>
            <a:endParaRPr lang="en-GB" sz="4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SemiBold" pitchFamily="2" charset="77"/>
            </a:endParaRPr>
          </a:p>
        </p:txBody>
      </p:sp>
      <p:pic>
        <p:nvPicPr>
          <p:cNvPr id="7" name="Picture 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74165DD5-2326-D2C7-A55D-BE5279C64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04" y="4815546"/>
            <a:ext cx="4524822" cy="2042454"/>
          </a:xfrm>
          <a:prstGeom prst="rect">
            <a:avLst/>
          </a:prstGeom>
        </p:spPr>
      </p:pic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43647A61-B145-8471-5482-400637200A8E}"/>
              </a:ext>
            </a:extLst>
          </p:cNvPr>
          <p:cNvSpPr/>
          <p:nvPr/>
        </p:nvSpPr>
        <p:spPr>
          <a:xfrm rot="16200000" flipH="1">
            <a:off x="5139800" y="-241712"/>
            <a:ext cx="6958117" cy="72972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0 w 10000"/>
              <a:gd name="connsiteY3" fmla="*/ 10000 h 11264"/>
              <a:gd name="connsiteX4" fmla="*/ 0 w 10000"/>
              <a:gd name="connsiteY4" fmla="*/ 2000 h 11264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16 w 10000"/>
              <a:gd name="connsiteY3" fmla="*/ 11196 h 11264"/>
              <a:gd name="connsiteX4" fmla="*/ 0 w 10000"/>
              <a:gd name="connsiteY4" fmla="*/ 2000 h 11264"/>
              <a:gd name="connsiteX0" fmla="*/ 22 w 10022"/>
              <a:gd name="connsiteY0" fmla="*/ 2000 h 11264"/>
              <a:gd name="connsiteX1" fmla="*/ 10022 w 10022"/>
              <a:gd name="connsiteY1" fmla="*/ 0 h 11264"/>
              <a:gd name="connsiteX2" fmla="*/ 10022 w 10022"/>
              <a:gd name="connsiteY2" fmla="*/ 11264 h 11264"/>
              <a:gd name="connsiteX3" fmla="*/ 0 w 10022"/>
              <a:gd name="connsiteY3" fmla="*/ 11257 h 11264"/>
              <a:gd name="connsiteX4" fmla="*/ 22 w 10022"/>
              <a:gd name="connsiteY4" fmla="*/ 2000 h 11264"/>
              <a:gd name="connsiteX0" fmla="*/ 0 w 10145"/>
              <a:gd name="connsiteY0" fmla="*/ 1915 h 11264"/>
              <a:gd name="connsiteX1" fmla="*/ 10145 w 10145"/>
              <a:gd name="connsiteY1" fmla="*/ 0 h 11264"/>
              <a:gd name="connsiteX2" fmla="*/ 10145 w 10145"/>
              <a:gd name="connsiteY2" fmla="*/ 11264 h 11264"/>
              <a:gd name="connsiteX3" fmla="*/ 123 w 10145"/>
              <a:gd name="connsiteY3" fmla="*/ 11257 h 11264"/>
              <a:gd name="connsiteX4" fmla="*/ 0 w 10145"/>
              <a:gd name="connsiteY4" fmla="*/ 1915 h 11264"/>
              <a:gd name="connsiteX0" fmla="*/ 89 w 10234"/>
              <a:gd name="connsiteY0" fmla="*/ 1915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89 w 10234"/>
              <a:gd name="connsiteY4" fmla="*/ 1915 h 11427"/>
              <a:gd name="connsiteX0" fmla="*/ 184 w 10234"/>
              <a:gd name="connsiteY0" fmla="*/ 1894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184 w 10234"/>
              <a:gd name="connsiteY4" fmla="*/ 1894 h 11427"/>
              <a:gd name="connsiteX0" fmla="*/ 2 w 10052"/>
              <a:gd name="connsiteY0" fmla="*/ 1894 h 11264"/>
              <a:gd name="connsiteX1" fmla="*/ 10052 w 10052"/>
              <a:gd name="connsiteY1" fmla="*/ 0 h 11264"/>
              <a:gd name="connsiteX2" fmla="*/ 10052 w 10052"/>
              <a:gd name="connsiteY2" fmla="*/ 11264 h 11264"/>
              <a:gd name="connsiteX3" fmla="*/ 2 w 10052"/>
              <a:gd name="connsiteY3" fmla="*/ 11264 h 11264"/>
              <a:gd name="connsiteX4" fmla="*/ 2 w 10052"/>
              <a:gd name="connsiteY4" fmla="*/ 1894 h 11264"/>
              <a:gd name="connsiteX0" fmla="*/ 0 w 10050"/>
              <a:gd name="connsiteY0" fmla="*/ 1894 h 11264"/>
              <a:gd name="connsiteX1" fmla="*/ 10050 w 10050"/>
              <a:gd name="connsiteY1" fmla="*/ 0 h 11264"/>
              <a:gd name="connsiteX2" fmla="*/ 10050 w 10050"/>
              <a:gd name="connsiteY2" fmla="*/ 11264 h 11264"/>
              <a:gd name="connsiteX3" fmla="*/ 425 w 10050"/>
              <a:gd name="connsiteY3" fmla="*/ 11162 h 11264"/>
              <a:gd name="connsiteX4" fmla="*/ 0 w 10050"/>
              <a:gd name="connsiteY4" fmla="*/ 1894 h 11264"/>
              <a:gd name="connsiteX0" fmla="*/ 89 w 10139"/>
              <a:gd name="connsiteY0" fmla="*/ 1894 h 11305"/>
              <a:gd name="connsiteX1" fmla="*/ 10139 w 10139"/>
              <a:gd name="connsiteY1" fmla="*/ 0 h 11305"/>
              <a:gd name="connsiteX2" fmla="*/ 10139 w 10139"/>
              <a:gd name="connsiteY2" fmla="*/ 11264 h 11305"/>
              <a:gd name="connsiteX3" fmla="*/ 0 w 10139"/>
              <a:gd name="connsiteY3" fmla="*/ 11305 h 11305"/>
              <a:gd name="connsiteX4" fmla="*/ 89 w 10139"/>
              <a:gd name="connsiteY4" fmla="*/ 1894 h 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9" h="11305">
                <a:moveTo>
                  <a:pt x="89" y="1894"/>
                </a:moveTo>
                <a:lnTo>
                  <a:pt x="10139" y="0"/>
                </a:lnTo>
                <a:lnTo>
                  <a:pt x="10139" y="11264"/>
                </a:lnTo>
                <a:lnTo>
                  <a:pt x="0" y="11305"/>
                </a:lnTo>
                <a:cubicBezTo>
                  <a:pt x="-5" y="8240"/>
                  <a:pt x="94" y="4959"/>
                  <a:pt x="89" y="1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1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90FCDC-42B6-D8A3-2F2D-E331572B14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53" r="1217"/>
          <a:stretch/>
        </p:blipFill>
        <p:spPr>
          <a:xfrm>
            <a:off x="4968403" y="680794"/>
            <a:ext cx="6954796" cy="6196006"/>
          </a:xfrm>
          <a:prstGeom prst="rect">
            <a:avLst/>
          </a:prstGeom>
        </p:spPr>
      </p:pic>
      <p:sp>
        <p:nvSpPr>
          <p:cNvPr id="228" name="Google Shape;228;p45"/>
          <p:cNvSpPr/>
          <p:nvPr/>
        </p:nvSpPr>
        <p:spPr>
          <a:xfrm rot="10800000" flipH="1">
            <a:off x="-4" y="-18809"/>
            <a:ext cx="2645200" cy="6876800"/>
          </a:xfrm>
          <a:prstGeom prst="rtTriangle">
            <a:avLst/>
          </a:prstGeom>
          <a:solidFill>
            <a:srgbClr val="FFCE00"/>
          </a:solidFill>
          <a:ln>
            <a:noFill/>
          </a:ln>
        </p:spPr>
        <p:txBody>
          <a:bodyPr spcFirstLastPara="1" wrap="square" lIns="128367" tIns="128367" rIns="128367" bIns="1283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42693-8A70-1CD0-CCC6-1D3999E64214}"/>
              </a:ext>
            </a:extLst>
          </p:cNvPr>
          <p:cNvSpPr/>
          <p:nvPr/>
        </p:nvSpPr>
        <p:spPr>
          <a:xfrm>
            <a:off x="5307980" y="5516136"/>
            <a:ext cx="2631688" cy="401443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631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A0D9B2-08AE-D323-6B65-04ED66D88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53" r="1217"/>
          <a:stretch/>
        </p:blipFill>
        <p:spPr>
          <a:xfrm>
            <a:off x="4968403" y="680794"/>
            <a:ext cx="6954796" cy="6196006"/>
          </a:xfrm>
          <a:prstGeom prst="rect">
            <a:avLst/>
          </a:prstGeom>
        </p:spPr>
      </p:pic>
      <p:sp>
        <p:nvSpPr>
          <p:cNvPr id="228" name="Google Shape;228;p45"/>
          <p:cNvSpPr/>
          <p:nvPr/>
        </p:nvSpPr>
        <p:spPr>
          <a:xfrm rot="10800000" flipH="1">
            <a:off x="-4" y="-18809"/>
            <a:ext cx="2645200" cy="6876800"/>
          </a:xfrm>
          <a:prstGeom prst="rtTriangle">
            <a:avLst/>
          </a:prstGeom>
          <a:solidFill>
            <a:srgbClr val="FFCE00"/>
          </a:solidFill>
          <a:ln>
            <a:noFill/>
          </a:ln>
        </p:spPr>
        <p:txBody>
          <a:bodyPr spcFirstLastPara="1" wrap="square" lIns="128367" tIns="128367" rIns="128367" bIns="1283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42693-8A70-1CD0-CCC6-1D3999E64214}"/>
              </a:ext>
            </a:extLst>
          </p:cNvPr>
          <p:cNvSpPr/>
          <p:nvPr/>
        </p:nvSpPr>
        <p:spPr>
          <a:xfrm>
            <a:off x="5307980" y="5872976"/>
            <a:ext cx="2631688" cy="401443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9194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18B43470-2C0A-49B8-90A6-E29969C8E29A}"/>
              </a:ext>
            </a:extLst>
          </p:cNvPr>
          <p:cNvSpPr/>
          <p:nvPr/>
        </p:nvSpPr>
        <p:spPr>
          <a:xfrm>
            <a:off x="-1811532" y="473611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CFFFEF-24B7-3ACE-BD4B-76263511D6F2}"/>
              </a:ext>
            </a:extLst>
          </p:cNvPr>
          <p:cNvSpPr/>
          <p:nvPr/>
        </p:nvSpPr>
        <p:spPr>
          <a:xfrm>
            <a:off x="-557925" y="546662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5C93A9-D84E-4511-31E4-D4D03DCD2763}"/>
              </a:ext>
            </a:extLst>
          </p:cNvPr>
          <p:cNvSpPr txBox="1"/>
          <p:nvPr/>
        </p:nvSpPr>
        <p:spPr>
          <a:xfrm>
            <a:off x="3875615" y="1108898"/>
            <a:ext cx="7285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Oswald Light" pitchFamily="2" charset="0"/>
              </a:rPr>
              <a:t>Your ideal customers</a:t>
            </a:r>
          </a:p>
        </p:txBody>
      </p:sp>
      <p:pic>
        <p:nvPicPr>
          <p:cNvPr id="7" name="Picture 6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1B28141A-06B1-8AD0-CCE8-A23B05131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697" y="2550126"/>
            <a:ext cx="7772400" cy="4371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041315-4D30-34AC-41C9-DF9EE99853BB}"/>
              </a:ext>
            </a:extLst>
          </p:cNvPr>
          <p:cNvSpPr txBox="1"/>
          <p:nvPr/>
        </p:nvSpPr>
        <p:spPr>
          <a:xfrm>
            <a:off x="3875615" y="1905304"/>
            <a:ext cx="6228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 Light" pitchFamily="2" charset="0"/>
              </a:rPr>
              <a:t>Link in chat</a:t>
            </a:r>
            <a:endParaRPr lang="en-GB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6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19BF266-9C26-750F-F3FC-02A3D0A855A5}"/>
              </a:ext>
            </a:extLst>
          </p:cNvPr>
          <p:cNvGrpSpPr/>
          <p:nvPr/>
        </p:nvGrpSpPr>
        <p:grpSpPr>
          <a:xfrm>
            <a:off x="3859949" y="4368141"/>
            <a:ext cx="452659" cy="529526"/>
            <a:chOff x="2355850" y="1089903"/>
            <a:chExt cx="452659" cy="529526"/>
          </a:xfrm>
          <a:solidFill>
            <a:schemeClr val="tx1"/>
          </a:solidFill>
        </p:grpSpPr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F9BFD9F3-2E0E-F769-EBA5-AD07A0876647}"/>
                </a:ext>
              </a:extLst>
            </p:cNvPr>
            <p:cNvSpPr/>
            <p:nvPr/>
          </p:nvSpPr>
          <p:spPr>
            <a:xfrm>
              <a:off x="2355850" y="1089903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ight Arrow 4">
              <a:extLst>
                <a:ext uri="{FF2B5EF4-FFF2-40B4-BE49-F238E27FC236}">
                  <a16:creationId xmlns:a16="http://schemas.microsoft.com/office/drawing/2014/main" id="{B6CCF64C-5367-FFC3-30C8-51897FF60C54}"/>
                </a:ext>
              </a:extLst>
            </p:cNvPr>
            <p:cNvSpPr txBox="1"/>
            <p:nvPr/>
          </p:nvSpPr>
          <p:spPr>
            <a:xfrm>
              <a:off x="2355850" y="1195808"/>
              <a:ext cx="316861" cy="3177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2457BB-D679-8C92-232F-12747F9F6775}"/>
              </a:ext>
            </a:extLst>
          </p:cNvPr>
          <p:cNvGrpSpPr/>
          <p:nvPr/>
        </p:nvGrpSpPr>
        <p:grpSpPr>
          <a:xfrm>
            <a:off x="7879392" y="4368141"/>
            <a:ext cx="452659" cy="529526"/>
            <a:chOff x="2355850" y="1089903"/>
            <a:chExt cx="452659" cy="529526"/>
          </a:xfrm>
          <a:solidFill>
            <a:schemeClr val="tx1"/>
          </a:solidFill>
        </p:grpSpPr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1DA7907E-76E5-7192-3549-2B7A1A080CDB}"/>
                </a:ext>
              </a:extLst>
            </p:cNvPr>
            <p:cNvSpPr/>
            <p:nvPr/>
          </p:nvSpPr>
          <p:spPr>
            <a:xfrm>
              <a:off x="2355850" y="1089903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ight Arrow 4">
              <a:extLst>
                <a:ext uri="{FF2B5EF4-FFF2-40B4-BE49-F238E27FC236}">
                  <a16:creationId xmlns:a16="http://schemas.microsoft.com/office/drawing/2014/main" id="{EF4D9A0A-6023-D6AB-AACE-B4CF75A22E5A}"/>
                </a:ext>
              </a:extLst>
            </p:cNvPr>
            <p:cNvSpPr txBox="1"/>
            <p:nvPr/>
          </p:nvSpPr>
          <p:spPr>
            <a:xfrm>
              <a:off x="2355850" y="1195808"/>
              <a:ext cx="316861" cy="3177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1D9EA2-7966-F039-F560-268265F41D29}"/>
              </a:ext>
            </a:extLst>
          </p:cNvPr>
          <p:cNvGrpSpPr/>
          <p:nvPr/>
        </p:nvGrpSpPr>
        <p:grpSpPr>
          <a:xfrm>
            <a:off x="4585252" y="2963130"/>
            <a:ext cx="3021496" cy="3339548"/>
            <a:chOff x="4585252" y="2963130"/>
            <a:chExt cx="3021496" cy="333954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DFD8031-E7FD-55C4-1124-E30ADFFAB4C0}"/>
                </a:ext>
              </a:extLst>
            </p:cNvPr>
            <p:cNvSpPr/>
            <p:nvPr/>
          </p:nvSpPr>
          <p:spPr>
            <a:xfrm>
              <a:off x="4585252" y="2963130"/>
              <a:ext cx="3021496" cy="3339548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8E3620-C185-62CF-3A6F-B50126DCF3EF}"/>
                </a:ext>
              </a:extLst>
            </p:cNvPr>
            <p:cNvSpPr txBox="1"/>
            <p:nvPr/>
          </p:nvSpPr>
          <p:spPr>
            <a:xfrm>
              <a:off x="4706878" y="5518290"/>
              <a:ext cx="2778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problem</a:t>
              </a:r>
            </a:p>
          </p:txBody>
        </p:sp>
        <p:pic>
          <p:nvPicPr>
            <p:cNvPr id="21" name="Picture 2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479B07B-487F-E3D5-6C0D-E2C231F2B8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837" t="2426" b="3897"/>
            <a:stretch/>
          </p:blipFill>
          <p:spPr>
            <a:xfrm>
              <a:off x="4691514" y="3069214"/>
              <a:ext cx="2808971" cy="210962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56B2B8D-0A49-4EE7-EB5D-CBE7E694730F}"/>
              </a:ext>
            </a:extLst>
          </p:cNvPr>
          <p:cNvGrpSpPr/>
          <p:nvPr/>
        </p:nvGrpSpPr>
        <p:grpSpPr>
          <a:xfrm>
            <a:off x="565809" y="2963130"/>
            <a:ext cx="3021496" cy="3339548"/>
            <a:chOff x="8604695" y="2963130"/>
            <a:chExt cx="3021496" cy="3339548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99C8AAE-514E-28FC-ED96-72E037C60D67}"/>
                </a:ext>
              </a:extLst>
            </p:cNvPr>
            <p:cNvSpPr/>
            <p:nvPr/>
          </p:nvSpPr>
          <p:spPr>
            <a:xfrm>
              <a:off x="8604695" y="2963130"/>
              <a:ext cx="3021496" cy="3339548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A18D8E-3907-DB82-0191-18990E53DDB2}"/>
                </a:ext>
              </a:extLst>
            </p:cNvPr>
            <p:cNvSpPr txBox="1"/>
            <p:nvPr/>
          </p:nvSpPr>
          <p:spPr>
            <a:xfrm>
              <a:off x="8726321" y="5518290"/>
              <a:ext cx="2778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people</a:t>
              </a:r>
            </a:p>
          </p:txBody>
        </p:sp>
        <p:pic>
          <p:nvPicPr>
            <p:cNvPr id="23" name="Picture 2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5AB9B54-9E02-C08A-4BF2-EBF7600A5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97" r="6053"/>
            <a:stretch/>
          </p:blipFill>
          <p:spPr>
            <a:xfrm>
              <a:off x="8762374" y="3429000"/>
              <a:ext cx="2742191" cy="174983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888F754-3001-A830-5F66-D3B426B629E0}"/>
              </a:ext>
            </a:extLst>
          </p:cNvPr>
          <p:cNvGrpSpPr/>
          <p:nvPr/>
        </p:nvGrpSpPr>
        <p:grpSpPr>
          <a:xfrm>
            <a:off x="8604695" y="2963130"/>
            <a:ext cx="3021496" cy="3339548"/>
            <a:chOff x="565809" y="2963130"/>
            <a:chExt cx="3021496" cy="3339548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C6B5963-7F36-F167-8FC1-D518574B0959}"/>
                </a:ext>
              </a:extLst>
            </p:cNvPr>
            <p:cNvSpPr/>
            <p:nvPr/>
          </p:nvSpPr>
          <p:spPr>
            <a:xfrm>
              <a:off x="565809" y="2963130"/>
              <a:ext cx="3021496" cy="3339548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4AD9F4-34FD-F923-A7F4-35B045D673E1}"/>
                </a:ext>
              </a:extLst>
            </p:cNvPr>
            <p:cNvSpPr txBox="1"/>
            <p:nvPr/>
          </p:nvSpPr>
          <p:spPr>
            <a:xfrm>
              <a:off x="687435" y="5518291"/>
              <a:ext cx="2778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product</a:t>
              </a:r>
            </a:p>
          </p:txBody>
        </p:sp>
        <p:pic>
          <p:nvPicPr>
            <p:cNvPr id="25" name="Picture 24" descr="A picture containing text, bird&#10;&#10;Description automatically generated">
              <a:extLst>
                <a:ext uri="{FF2B5EF4-FFF2-40B4-BE49-F238E27FC236}">
                  <a16:creationId xmlns:a16="http://schemas.microsoft.com/office/drawing/2014/main" id="{EE5B4B98-BC8B-847E-C70C-F357CDFFF3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850" r="7587"/>
            <a:stretch/>
          </p:blipFill>
          <p:spPr>
            <a:xfrm>
              <a:off x="687435" y="3166007"/>
              <a:ext cx="2778244" cy="1916037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35282CE1-842E-6087-0698-5F85A1CD2417}"/>
              </a:ext>
            </a:extLst>
          </p:cNvPr>
          <p:cNvSpPr/>
          <p:nvPr/>
        </p:nvSpPr>
        <p:spPr>
          <a:xfrm>
            <a:off x="9582556" y="-185341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F717969-DC75-347F-71A1-2E7BFC736D64}"/>
              </a:ext>
            </a:extLst>
          </p:cNvPr>
          <p:cNvSpPr/>
          <p:nvPr/>
        </p:nvSpPr>
        <p:spPr>
          <a:xfrm>
            <a:off x="10836163" y="-112290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979B8-3873-EB2C-5C63-3EA3DA003881}"/>
              </a:ext>
            </a:extLst>
          </p:cNvPr>
          <p:cNvSpPr txBox="1"/>
          <p:nvPr/>
        </p:nvSpPr>
        <p:spPr>
          <a:xfrm>
            <a:off x="3587305" y="1645449"/>
            <a:ext cx="6228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INVENTORS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VS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 Light" pitchFamily="2" charset="0"/>
                <a:ea typeface="+mn-ea"/>
                <a:cs typeface="+mn-cs"/>
              </a:rPr>
              <a:t>ENTREPRENEURS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9EC28-0E2D-F296-87EC-87858E8B8559}"/>
              </a:ext>
            </a:extLst>
          </p:cNvPr>
          <p:cNvSpPr txBox="1"/>
          <p:nvPr/>
        </p:nvSpPr>
        <p:spPr>
          <a:xfrm>
            <a:off x="3243113" y="820210"/>
            <a:ext cx="6891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CUSTOMER STORMING?</a:t>
            </a:r>
          </a:p>
        </p:txBody>
      </p:sp>
    </p:spTree>
    <p:extLst>
      <p:ext uri="{BB962C8B-B14F-4D97-AF65-F5344CB8AC3E}">
        <p14:creationId xmlns:p14="http://schemas.microsoft.com/office/powerpoint/2010/main" val="120149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19BF266-9C26-750F-F3FC-02A3D0A855A5}"/>
              </a:ext>
            </a:extLst>
          </p:cNvPr>
          <p:cNvGrpSpPr/>
          <p:nvPr/>
        </p:nvGrpSpPr>
        <p:grpSpPr>
          <a:xfrm>
            <a:off x="3859949" y="4368141"/>
            <a:ext cx="452659" cy="529526"/>
            <a:chOff x="2355850" y="1089903"/>
            <a:chExt cx="452659" cy="529526"/>
          </a:xfrm>
          <a:solidFill>
            <a:schemeClr val="tx1"/>
          </a:solidFill>
        </p:grpSpPr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F9BFD9F3-2E0E-F769-EBA5-AD07A0876647}"/>
                </a:ext>
              </a:extLst>
            </p:cNvPr>
            <p:cNvSpPr/>
            <p:nvPr/>
          </p:nvSpPr>
          <p:spPr>
            <a:xfrm>
              <a:off x="2355850" y="1089903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ight Arrow 4">
              <a:extLst>
                <a:ext uri="{FF2B5EF4-FFF2-40B4-BE49-F238E27FC236}">
                  <a16:creationId xmlns:a16="http://schemas.microsoft.com/office/drawing/2014/main" id="{B6CCF64C-5367-FFC3-30C8-51897FF60C54}"/>
                </a:ext>
              </a:extLst>
            </p:cNvPr>
            <p:cNvSpPr txBox="1"/>
            <p:nvPr/>
          </p:nvSpPr>
          <p:spPr>
            <a:xfrm>
              <a:off x="2355850" y="1195808"/>
              <a:ext cx="316861" cy="3177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2457BB-D679-8C92-232F-12747F9F6775}"/>
              </a:ext>
            </a:extLst>
          </p:cNvPr>
          <p:cNvGrpSpPr/>
          <p:nvPr/>
        </p:nvGrpSpPr>
        <p:grpSpPr>
          <a:xfrm>
            <a:off x="7879392" y="4368141"/>
            <a:ext cx="452659" cy="529526"/>
            <a:chOff x="2355850" y="1089903"/>
            <a:chExt cx="452659" cy="529526"/>
          </a:xfrm>
          <a:solidFill>
            <a:schemeClr val="tx1"/>
          </a:solidFill>
        </p:grpSpPr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1DA7907E-76E5-7192-3549-2B7A1A080CDB}"/>
                </a:ext>
              </a:extLst>
            </p:cNvPr>
            <p:cNvSpPr/>
            <p:nvPr/>
          </p:nvSpPr>
          <p:spPr>
            <a:xfrm>
              <a:off x="2355850" y="1089903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ight Arrow 4">
              <a:extLst>
                <a:ext uri="{FF2B5EF4-FFF2-40B4-BE49-F238E27FC236}">
                  <a16:creationId xmlns:a16="http://schemas.microsoft.com/office/drawing/2014/main" id="{EF4D9A0A-6023-D6AB-AACE-B4CF75A22E5A}"/>
                </a:ext>
              </a:extLst>
            </p:cNvPr>
            <p:cNvSpPr txBox="1"/>
            <p:nvPr/>
          </p:nvSpPr>
          <p:spPr>
            <a:xfrm>
              <a:off x="2355850" y="1195808"/>
              <a:ext cx="316861" cy="3177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1D9EA2-7966-F039-F560-268265F41D29}"/>
              </a:ext>
            </a:extLst>
          </p:cNvPr>
          <p:cNvGrpSpPr/>
          <p:nvPr/>
        </p:nvGrpSpPr>
        <p:grpSpPr>
          <a:xfrm>
            <a:off x="4585252" y="2963130"/>
            <a:ext cx="3021496" cy="3339548"/>
            <a:chOff x="4585252" y="2963130"/>
            <a:chExt cx="3021496" cy="333954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DFD8031-E7FD-55C4-1124-E30ADFFAB4C0}"/>
                </a:ext>
              </a:extLst>
            </p:cNvPr>
            <p:cNvSpPr/>
            <p:nvPr/>
          </p:nvSpPr>
          <p:spPr>
            <a:xfrm>
              <a:off x="4585252" y="2963130"/>
              <a:ext cx="3021496" cy="3339548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8E3620-C185-62CF-3A6F-B50126DCF3EF}"/>
                </a:ext>
              </a:extLst>
            </p:cNvPr>
            <p:cNvSpPr txBox="1"/>
            <p:nvPr/>
          </p:nvSpPr>
          <p:spPr>
            <a:xfrm>
              <a:off x="4706878" y="5064105"/>
              <a:ext cx="27782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emotional needs</a:t>
              </a:r>
            </a:p>
          </p:txBody>
        </p:sp>
        <p:pic>
          <p:nvPicPr>
            <p:cNvPr id="21" name="Picture 2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479B07B-487F-E3D5-6C0D-E2C231F2B8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837" t="2426" b="3897"/>
            <a:stretch/>
          </p:blipFill>
          <p:spPr>
            <a:xfrm>
              <a:off x="4691514" y="3069214"/>
              <a:ext cx="2808971" cy="210962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56B2B8D-0A49-4EE7-EB5D-CBE7E694730F}"/>
              </a:ext>
            </a:extLst>
          </p:cNvPr>
          <p:cNvGrpSpPr/>
          <p:nvPr/>
        </p:nvGrpSpPr>
        <p:grpSpPr>
          <a:xfrm>
            <a:off x="565809" y="2963130"/>
            <a:ext cx="3021496" cy="3339548"/>
            <a:chOff x="8604695" y="2963130"/>
            <a:chExt cx="3021496" cy="3339548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99C8AAE-514E-28FC-ED96-72E037C60D67}"/>
                </a:ext>
              </a:extLst>
            </p:cNvPr>
            <p:cNvSpPr/>
            <p:nvPr/>
          </p:nvSpPr>
          <p:spPr>
            <a:xfrm>
              <a:off x="8604695" y="2963130"/>
              <a:ext cx="3021496" cy="3339548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A18D8E-3907-DB82-0191-18990E53DDB2}"/>
                </a:ext>
              </a:extLst>
            </p:cNvPr>
            <p:cNvSpPr txBox="1"/>
            <p:nvPr/>
          </p:nvSpPr>
          <p:spPr>
            <a:xfrm>
              <a:off x="8726321" y="5518290"/>
              <a:ext cx="2778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people</a:t>
              </a:r>
            </a:p>
          </p:txBody>
        </p:sp>
        <p:pic>
          <p:nvPicPr>
            <p:cNvPr id="23" name="Picture 2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5AB9B54-9E02-C08A-4BF2-EBF7600A5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97" r="6053"/>
            <a:stretch/>
          </p:blipFill>
          <p:spPr>
            <a:xfrm>
              <a:off x="8762374" y="3429000"/>
              <a:ext cx="2742191" cy="174983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888F754-3001-A830-5F66-D3B426B629E0}"/>
              </a:ext>
            </a:extLst>
          </p:cNvPr>
          <p:cNvGrpSpPr/>
          <p:nvPr/>
        </p:nvGrpSpPr>
        <p:grpSpPr>
          <a:xfrm>
            <a:off x="8604695" y="2963130"/>
            <a:ext cx="3021496" cy="3339548"/>
            <a:chOff x="565809" y="2963130"/>
            <a:chExt cx="3021496" cy="3339548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C6B5963-7F36-F167-8FC1-D518574B0959}"/>
                </a:ext>
              </a:extLst>
            </p:cNvPr>
            <p:cNvSpPr/>
            <p:nvPr/>
          </p:nvSpPr>
          <p:spPr>
            <a:xfrm>
              <a:off x="565809" y="2963130"/>
              <a:ext cx="3021496" cy="3339548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4AD9F4-34FD-F923-A7F4-35B045D673E1}"/>
                </a:ext>
              </a:extLst>
            </p:cNvPr>
            <p:cNvSpPr txBox="1"/>
            <p:nvPr/>
          </p:nvSpPr>
          <p:spPr>
            <a:xfrm>
              <a:off x="687435" y="5518291"/>
              <a:ext cx="2778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product</a:t>
              </a:r>
            </a:p>
          </p:txBody>
        </p:sp>
        <p:pic>
          <p:nvPicPr>
            <p:cNvPr id="25" name="Picture 24" descr="A picture containing text, bird&#10;&#10;Description automatically generated">
              <a:extLst>
                <a:ext uri="{FF2B5EF4-FFF2-40B4-BE49-F238E27FC236}">
                  <a16:creationId xmlns:a16="http://schemas.microsoft.com/office/drawing/2014/main" id="{EE5B4B98-BC8B-847E-C70C-F357CDFFF3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850" r="7587"/>
            <a:stretch/>
          </p:blipFill>
          <p:spPr>
            <a:xfrm>
              <a:off x="687435" y="3166007"/>
              <a:ext cx="2778244" cy="1916037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35282CE1-842E-6087-0698-5F85A1CD2417}"/>
              </a:ext>
            </a:extLst>
          </p:cNvPr>
          <p:cNvSpPr/>
          <p:nvPr/>
        </p:nvSpPr>
        <p:spPr>
          <a:xfrm>
            <a:off x="9582556" y="-185341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F717969-DC75-347F-71A1-2E7BFC736D64}"/>
              </a:ext>
            </a:extLst>
          </p:cNvPr>
          <p:cNvSpPr/>
          <p:nvPr/>
        </p:nvSpPr>
        <p:spPr>
          <a:xfrm>
            <a:off x="10836163" y="-112290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979B8-3873-EB2C-5C63-3EA3DA003881}"/>
              </a:ext>
            </a:extLst>
          </p:cNvPr>
          <p:cNvSpPr txBox="1"/>
          <p:nvPr/>
        </p:nvSpPr>
        <p:spPr>
          <a:xfrm>
            <a:off x="3587305" y="1645449"/>
            <a:ext cx="6228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INVENTORS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VS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 Light" pitchFamily="2" charset="0"/>
                <a:ea typeface="+mn-ea"/>
                <a:cs typeface="+mn-cs"/>
              </a:rPr>
              <a:t>ENTREPRENEURS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9EC28-0E2D-F296-87EC-87858E8B8559}"/>
              </a:ext>
            </a:extLst>
          </p:cNvPr>
          <p:cNvSpPr txBox="1"/>
          <p:nvPr/>
        </p:nvSpPr>
        <p:spPr>
          <a:xfrm>
            <a:off x="3243113" y="820210"/>
            <a:ext cx="6891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CUSTOMER STORMING?</a:t>
            </a:r>
          </a:p>
        </p:txBody>
      </p:sp>
    </p:spTree>
    <p:extLst>
      <p:ext uri="{BB962C8B-B14F-4D97-AF65-F5344CB8AC3E}">
        <p14:creationId xmlns:p14="http://schemas.microsoft.com/office/powerpoint/2010/main" val="2925400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19BF266-9C26-750F-F3FC-02A3D0A855A5}"/>
              </a:ext>
            </a:extLst>
          </p:cNvPr>
          <p:cNvGrpSpPr/>
          <p:nvPr/>
        </p:nvGrpSpPr>
        <p:grpSpPr>
          <a:xfrm>
            <a:off x="3859949" y="4368141"/>
            <a:ext cx="452659" cy="529526"/>
            <a:chOff x="2355850" y="1089903"/>
            <a:chExt cx="452659" cy="529526"/>
          </a:xfrm>
          <a:solidFill>
            <a:schemeClr val="tx1"/>
          </a:solidFill>
        </p:grpSpPr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F9BFD9F3-2E0E-F769-EBA5-AD07A0876647}"/>
                </a:ext>
              </a:extLst>
            </p:cNvPr>
            <p:cNvSpPr/>
            <p:nvPr/>
          </p:nvSpPr>
          <p:spPr>
            <a:xfrm>
              <a:off x="2355850" y="1089903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ight Arrow 4">
              <a:extLst>
                <a:ext uri="{FF2B5EF4-FFF2-40B4-BE49-F238E27FC236}">
                  <a16:creationId xmlns:a16="http://schemas.microsoft.com/office/drawing/2014/main" id="{B6CCF64C-5367-FFC3-30C8-51897FF60C54}"/>
                </a:ext>
              </a:extLst>
            </p:cNvPr>
            <p:cNvSpPr txBox="1"/>
            <p:nvPr/>
          </p:nvSpPr>
          <p:spPr>
            <a:xfrm>
              <a:off x="2355850" y="1195808"/>
              <a:ext cx="316861" cy="3177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2457BB-D679-8C92-232F-12747F9F6775}"/>
              </a:ext>
            </a:extLst>
          </p:cNvPr>
          <p:cNvGrpSpPr/>
          <p:nvPr/>
        </p:nvGrpSpPr>
        <p:grpSpPr>
          <a:xfrm>
            <a:off x="7879392" y="4368141"/>
            <a:ext cx="452659" cy="529526"/>
            <a:chOff x="2355850" y="1089903"/>
            <a:chExt cx="452659" cy="529526"/>
          </a:xfrm>
          <a:solidFill>
            <a:schemeClr val="tx1"/>
          </a:solidFill>
        </p:grpSpPr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1DA7907E-76E5-7192-3549-2B7A1A080CDB}"/>
                </a:ext>
              </a:extLst>
            </p:cNvPr>
            <p:cNvSpPr/>
            <p:nvPr/>
          </p:nvSpPr>
          <p:spPr>
            <a:xfrm>
              <a:off x="2355850" y="1089903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ight Arrow 4">
              <a:extLst>
                <a:ext uri="{FF2B5EF4-FFF2-40B4-BE49-F238E27FC236}">
                  <a16:creationId xmlns:a16="http://schemas.microsoft.com/office/drawing/2014/main" id="{EF4D9A0A-6023-D6AB-AACE-B4CF75A22E5A}"/>
                </a:ext>
              </a:extLst>
            </p:cNvPr>
            <p:cNvSpPr txBox="1"/>
            <p:nvPr/>
          </p:nvSpPr>
          <p:spPr>
            <a:xfrm>
              <a:off x="2355850" y="1195808"/>
              <a:ext cx="316861" cy="3177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1D9EA2-7966-F039-F560-268265F41D29}"/>
              </a:ext>
            </a:extLst>
          </p:cNvPr>
          <p:cNvGrpSpPr/>
          <p:nvPr/>
        </p:nvGrpSpPr>
        <p:grpSpPr>
          <a:xfrm>
            <a:off x="4585252" y="2963130"/>
            <a:ext cx="3021496" cy="3339548"/>
            <a:chOff x="4585252" y="2963130"/>
            <a:chExt cx="3021496" cy="333954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DFD8031-E7FD-55C4-1124-E30ADFFAB4C0}"/>
                </a:ext>
              </a:extLst>
            </p:cNvPr>
            <p:cNvSpPr/>
            <p:nvPr/>
          </p:nvSpPr>
          <p:spPr>
            <a:xfrm>
              <a:off x="4585252" y="2963130"/>
              <a:ext cx="3021496" cy="3339548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8E3620-C185-62CF-3A6F-B50126DCF3EF}"/>
                </a:ext>
              </a:extLst>
            </p:cNvPr>
            <p:cNvSpPr txBox="1"/>
            <p:nvPr/>
          </p:nvSpPr>
          <p:spPr>
            <a:xfrm>
              <a:off x="4706878" y="5064105"/>
              <a:ext cx="27782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emotional needs</a:t>
              </a:r>
            </a:p>
          </p:txBody>
        </p:sp>
        <p:pic>
          <p:nvPicPr>
            <p:cNvPr id="21" name="Picture 2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479B07B-487F-E3D5-6C0D-E2C231F2B8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837" t="2426" b="3897"/>
            <a:stretch/>
          </p:blipFill>
          <p:spPr>
            <a:xfrm>
              <a:off x="4691514" y="3069214"/>
              <a:ext cx="2808971" cy="210962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56B2B8D-0A49-4EE7-EB5D-CBE7E694730F}"/>
              </a:ext>
            </a:extLst>
          </p:cNvPr>
          <p:cNvGrpSpPr/>
          <p:nvPr/>
        </p:nvGrpSpPr>
        <p:grpSpPr>
          <a:xfrm>
            <a:off x="565809" y="2963130"/>
            <a:ext cx="3021496" cy="3339548"/>
            <a:chOff x="8604695" y="2963130"/>
            <a:chExt cx="3021496" cy="3339548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99C8AAE-514E-28FC-ED96-72E037C60D67}"/>
                </a:ext>
              </a:extLst>
            </p:cNvPr>
            <p:cNvSpPr/>
            <p:nvPr/>
          </p:nvSpPr>
          <p:spPr>
            <a:xfrm>
              <a:off x="8604695" y="2963130"/>
              <a:ext cx="3021496" cy="3339548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A18D8E-3907-DB82-0191-18990E53DDB2}"/>
                </a:ext>
              </a:extLst>
            </p:cNvPr>
            <p:cNvSpPr txBox="1"/>
            <p:nvPr/>
          </p:nvSpPr>
          <p:spPr>
            <a:xfrm>
              <a:off x="8726321" y="5518290"/>
              <a:ext cx="2778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people</a:t>
              </a:r>
            </a:p>
          </p:txBody>
        </p:sp>
        <p:pic>
          <p:nvPicPr>
            <p:cNvPr id="23" name="Picture 2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5AB9B54-9E02-C08A-4BF2-EBF7600A5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97" r="6053"/>
            <a:stretch/>
          </p:blipFill>
          <p:spPr>
            <a:xfrm>
              <a:off x="8762374" y="3429000"/>
              <a:ext cx="2742191" cy="174983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888F754-3001-A830-5F66-D3B426B629E0}"/>
              </a:ext>
            </a:extLst>
          </p:cNvPr>
          <p:cNvGrpSpPr/>
          <p:nvPr/>
        </p:nvGrpSpPr>
        <p:grpSpPr>
          <a:xfrm>
            <a:off x="8604695" y="2963130"/>
            <a:ext cx="3021496" cy="3339548"/>
            <a:chOff x="565809" y="2963130"/>
            <a:chExt cx="3021496" cy="3339548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C6B5963-7F36-F167-8FC1-D518574B0959}"/>
                </a:ext>
              </a:extLst>
            </p:cNvPr>
            <p:cNvSpPr/>
            <p:nvPr/>
          </p:nvSpPr>
          <p:spPr>
            <a:xfrm>
              <a:off x="565809" y="2963130"/>
              <a:ext cx="3021496" cy="3339548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4AD9F4-34FD-F923-A7F4-35B045D673E1}"/>
                </a:ext>
              </a:extLst>
            </p:cNvPr>
            <p:cNvSpPr txBox="1"/>
            <p:nvPr/>
          </p:nvSpPr>
          <p:spPr>
            <a:xfrm>
              <a:off x="687435" y="5518291"/>
              <a:ext cx="2778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product</a:t>
              </a:r>
            </a:p>
          </p:txBody>
        </p:sp>
        <p:pic>
          <p:nvPicPr>
            <p:cNvPr id="25" name="Picture 24" descr="A picture containing text, bird&#10;&#10;Description automatically generated">
              <a:extLst>
                <a:ext uri="{FF2B5EF4-FFF2-40B4-BE49-F238E27FC236}">
                  <a16:creationId xmlns:a16="http://schemas.microsoft.com/office/drawing/2014/main" id="{EE5B4B98-BC8B-847E-C70C-F357CDFFF3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850" r="7587"/>
            <a:stretch/>
          </p:blipFill>
          <p:spPr>
            <a:xfrm>
              <a:off x="687435" y="3166007"/>
              <a:ext cx="2778244" cy="1916037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35282CE1-842E-6087-0698-5F85A1CD2417}"/>
              </a:ext>
            </a:extLst>
          </p:cNvPr>
          <p:cNvSpPr/>
          <p:nvPr/>
        </p:nvSpPr>
        <p:spPr>
          <a:xfrm>
            <a:off x="9582556" y="-185341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F717969-DC75-347F-71A1-2E7BFC736D64}"/>
              </a:ext>
            </a:extLst>
          </p:cNvPr>
          <p:cNvSpPr/>
          <p:nvPr/>
        </p:nvSpPr>
        <p:spPr>
          <a:xfrm>
            <a:off x="10836163" y="-112290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979B8-3873-EB2C-5C63-3EA3DA003881}"/>
              </a:ext>
            </a:extLst>
          </p:cNvPr>
          <p:cNvSpPr txBox="1"/>
          <p:nvPr/>
        </p:nvSpPr>
        <p:spPr>
          <a:xfrm>
            <a:off x="3587305" y="1645449"/>
            <a:ext cx="6228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INVENTORS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VS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 Light" pitchFamily="2" charset="0"/>
                <a:ea typeface="+mn-ea"/>
                <a:cs typeface="+mn-cs"/>
              </a:rPr>
              <a:t>ENTREPRENEURS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9EC28-0E2D-F296-87EC-87858E8B8559}"/>
              </a:ext>
            </a:extLst>
          </p:cNvPr>
          <p:cNvSpPr txBox="1"/>
          <p:nvPr/>
        </p:nvSpPr>
        <p:spPr>
          <a:xfrm>
            <a:off x="3243113" y="820210"/>
            <a:ext cx="6891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CUSTOMER STORMING?</a:t>
            </a:r>
          </a:p>
        </p:txBody>
      </p:sp>
    </p:spTree>
    <p:extLst>
      <p:ext uri="{BB962C8B-B14F-4D97-AF65-F5344CB8AC3E}">
        <p14:creationId xmlns:p14="http://schemas.microsoft.com/office/powerpoint/2010/main" val="3356276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36361C-937F-FC75-F955-A01B8472C417}"/>
              </a:ext>
            </a:extLst>
          </p:cNvPr>
          <p:cNvSpPr/>
          <p:nvPr/>
        </p:nvSpPr>
        <p:spPr>
          <a:xfrm>
            <a:off x="-125046" y="6191376"/>
            <a:ext cx="12317047" cy="815235"/>
          </a:xfrm>
          <a:prstGeom prst="rect">
            <a:avLst/>
          </a:prstGeom>
          <a:gradFill flip="none" rotWithShape="1">
            <a:gsLst>
              <a:gs pos="23000">
                <a:srgbClr val="FFCF00"/>
              </a:gs>
              <a:gs pos="74000">
                <a:srgbClr val="FFD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1A4596-61DD-7B98-EF9A-CC72F625932E}"/>
              </a:ext>
            </a:extLst>
          </p:cNvPr>
          <p:cNvGrpSpPr/>
          <p:nvPr/>
        </p:nvGrpSpPr>
        <p:grpSpPr>
          <a:xfrm>
            <a:off x="-125046" y="2826586"/>
            <a:ext cx="12317046" cy="3876431"/>
            <a:chOff x="-125046" y="2826586"/>
            <a:chExt cx="12317046" cy="38764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8DE87-F00C-4EC3-B909-F408C7CDE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208" r="8889" b="50755"/>
            <a:stretch/>
          </p:blipFill>
          <p:spPr>
            <a:xfrm>
              <a:off x="-125046" y="2826586"/>
              <a:ext cx="12317046" cy="387643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1EE5CC-6487-2822-60FA-9779C7028AF0}"/>
                </a:ext>
              </a:extLst>
            </p:cNvPr>
            <p:cNvSpPr/>
            <p:nvPr/>
          </p:nvSpPr>
          <p:spPr>
            <a:xfrm>
              <a:off x="3860120" y="5610439"/>
              <a:ext cx="797797" cy="746611"/>
            </a:xfrm>
            <a:prstGeom prst="rect">
              <a:avLst/>
            </a:prstGeom>
            <a:solidFill>
              <a:srgbClr val="D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swald" panose="02000503000000000000" pitchFamily="2" charset="0"/>
                </a:rPr>
                <a:t>Customer Storming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A67F03B-4043-EDB9-848A-88CEF2E75165}"/>
              </a:ext>
            </a:extLst>
          </p:cNvPr>
          <p:cNvSpPr txBox="1"/>
          <p:nvPr/>
        </p:nvSpPr>
        <p:spPr>
          <a:xfrm>
            <a:off x="3860120" y="972995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Oswald Light" pitchFamily="2" charset="0"/>
              </a:rPr>
              <a:t>CUSTOMER STORMING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8366E3-28F4-B27D-2318-033B22016BC8}"/>
              </a:ext>
            </a:extLst>
          </p:cNvPr>
          <p:cNvSpPr/>
          <p:nvPr/>
        </p:nvSpPr>
        <p:spPr>
          <a:xfrm>
            <a:off x="3633053" y="5477448"/>
            <a:ext cx="1251930" cy="1012591"/>
          </a:xfrm>
          <a:prstGeom prst="rect">
            <a:avLst/>
          </a:prstGeom>
          <a:noFill/>
          <a:ln w="38100">
            <a:solidFill>
              <a:srgbClr val="FC0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A5BF077-06D2-462F-F545-4033FF970CF0}"/>
              </a:ext>
            </a:extLst>
          </p:cNvPr>
          <p:cNvSpPr/>
          <p:nvPr/>
        </p:nvSpPr>
        <p:spPr>
          <a:xfrm>
            <a:off x="9582556" y="-185341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BF9F6C1-B670-EAAB-0D11-27E56D7DFCAF}"/>
              </a:ext>
            </a:extLst>
          </p:cNvPr>
          <p:cNvSpPr/>
          <p:nvPr/>
        </p:nvSpPr>
        <p:spPr>
          <a:xfrm>
            <a:off x="10836163" y="-112290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36361C-937F-FC75-F955-A01B8472C417}"/>
              </a:ext>
            </a:extLst>
          </p:cNvPr>
          <p:cNvSpPr/>
          <p:nvPr/>
        </p:nvSpPr>
        <p:spPr>
          <a:xfrm>
            <a:off x="-125046" y="6191376"/>
            <a:ext cx="12317047" cy="815235"/>
          </a:xfrm>
          <a:prstGeom prst="rect">
            <a:avLst/>
          </a:prstGeom>
          <a:gradFill flip="none" rotWithShape="1">
            <a:gsLst>
              <a:gs pos="23000">
                <a:srgbClr val="FFCF00"/>
              </a:gs>
              <a:gs pos="74000">
                <a:srgbClr val="FFD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1A4596-61DD-7B98-EF9A-CC72F625932E}"/>
              </a:ext>
            </a:extLst>
          </p:cNvPr>
          <p:cNvGrpSpPr/>
          <p:nvPr/>
        </p:nvGrpSpPr>
        <p:grpSpPr>
          <a:xfrm>
            <a:off x="-125046" y="2826586"/>
            <a:ext cx="12317046" cy="3876431"/>
            <a:chOff x="-125046" y="2826586"/>
            <a:chExt cx="12317046" cy="38764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8DE87-F00C-4EC3-B909-F408C7CDE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208" r="8889" b="50755"/>
            <a:stretch/>
          </p:blipFill>
          <p:spPr>
            <a:xfrm>
              <a:off x="-125046" y="2826586"/>
              <a:ext cx="12317046" cy="387643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1EE5CC-6487-2822-60FA-9779C7028AF0}"/>
                </a:ext>
              </a:extLst>
            </p:cNvPr>
            <p:cNvSpPr/>
            <p:nvPr/>
          </p:nvSpPr>
          <p:spPr>
            <a:xfrm>
              <a:off x="3860120" y="5610439"/>
              <a:ext cx="797797" cy="746611"/>
            </a:xfrm>
            <a:prstGeom prst="rect">
              <a:avLst/>
            </a:prstGeom>
            <a:solidFill>
              <a:srgbClr val="D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swald" panose="02000503000000000000" pitchFamily="2" charset="0"/>
                </a:rPr>
                <a:t>Customer Storming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A67F03B-4043-EDB9-848A-88CEF2E75165}"/>
              </a:ext>
            </a:extLst>
          </p:cNvPr>
          <p:cNvSpPr txBox="1"/>
          <p:nvPr/>
        </p:nvSpPr>
        <p:spPr>
          <a:xfrm>
            <a:off x="3860120" y="972995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Oswald Light" pitchFamily="2" charset="0"/>
              </a:rPr>
              <a:t>Solution Ideation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3212E1-CB40-9FA0-A77B-EA0614203C5E}"/>
              </a:ext>
            </a:extLst>
          </p:cNvPr>
          <p:cNvSpPr/>
          <p:nvPr/>
        </p:nvSpPr>
        <p:spPr>
          <a:xfrm>
            <a:off x="6756741" y="5477448"/>
            <a:ext cx="1251930" cy="1012591"/>
          </a:xfrm>
          <a:prstGeom prst="rect">
            <a:avLst/>
          </a:prstGeom>
          <a:noFill/>
          <a:ln w="38100">
            <a:solidFill>
              <a:srgbClr val="FC0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37CB3AB-23D3-7E41-9582-39B1096D1350}"/>
              </a:ext>
            </a:extLst>
          </p:cNvPr>
          <p:cNvSpPr/>
          <p:nvPr/>
        </p:nvSpPr>
        <p:spPr>
          <a:xfrm>
            <a:off x="9582556" y="-185341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CADD2E-6A69-D2CE-1048-F3EB577AF3BB}"/>
              </a:ext>
            </a:extLst>
          </p:cNvPr>
          <p:cNvSpPr/>
          <p:nvPr/>
        </p:nvSpPr>
        <p:spPr>
          <a:xfrm>
            <a:off x="10836163" y="-112290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76291B-8A64-3327-4BF6-63E7035FA1EA}"/>
              </a:ext>
            </a:extLst>
          </p:cNvPr>
          <p:cNvSpPr txBox="1"/>
          <p:nvPr/>
        </p:nvSpPr>
        <p:spPr>
          <a:xfrm>
            <a:off x="3875615" y="1905304"/>
            <a:ext cx="4826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 Light" pitchFamily="2" charset="0"/>
              </a:rPr>
              <a:t>Link in chat</a:t>
            </a:r>
            <a:endParaRPr lang="en-GB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23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36361C-937F-FC75-F955-A01B8472C417}"/>
              </a:ext>
            </a:extLst>
          </p:cNvPr>
          <p:cNvSpPr/>
          <p:nvPr/>
        </p:nvSpPr>
        <p:spPr>
          <a:xfrm>
            <a:off x="-125046" y="6191376"/>
            <a:ext cx="12317047" cy="815235"/>
          </a:xfrm>
          <a:prstGeom prst="rect">
            <a:avLst/>
          </a:prstGeom>
          <a:gradFill flip="none" rotWithShape="1">
            <a:gsLst>
              <a:gs pos="23000">
                <a:srgbClr val="FFCF00"/>
              </a:gs>
              <a:gs pos="74000">
                <a:srgbClr val="FFD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1A4596-61DD-7B98-EF9A-CC72F625932E}"/>
              </a:ext>
            </a:extLst>
          </p:cNvPr>
          <p:cNvGrpSpPr/>
          <p:nvPr/>
        </p:nvGrpSpPr>
        <p:grpSpPr>
          <a:xfrm>
            <a:off x="-125046" y="2826586"/>
            <a:ext cx="12317046" cy="3876431"/>
            <a:chOff x="-125046" y="2826586"/>
            <a:chExt cx="12317046" cy="38764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8DE87-F00C-4EC3-B909-F408C7CDE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208" r="8889" b="50755"/>
            <a:stretch/>
          </p:blipFill>
          <p:spPr>
            <a:xfrm>
              <a:off x="-125046" y="2826586"/>
              <a:ext cx="12317046" cy="387643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1EE5CC-6487-2822-60FA-9779C7028AF0}"/>
                </a:ext>
              </a:extLst>
            </p:cNvPr>
            <p:cNvSpPr/>
            <p:nvPr/>
          </p:nvSpPr>
          <p:spPr>
            <a:xfrm>
              <a:off x="3860120" y="5610439"/>
              <a:ext cx="797797" cy="746611"/>
            </a:xfrm>
            <a:prstGeom prst="rect">
              <a:avLst/>
            </a:prstGeom>
            <a:solidFill>
              <a:srgbClr val="D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swald" panose="02000503000000000000" pitchFamily="2" charset="0"/>
                </a:rPr>
                <a:t>Customer Storming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A67F03B-4043-EDB9-848A-88CEF2E75165}"/>
              </a:ext>
            </a:extLst>
          </p:cNvPr>
          <p:cNvSpPr txBox="1"/>
          <p:nvPr/>
        </p:nvSpPr>
        <p:spPr>
          <a:xfrm>
            <a:off x="3860120" y="972995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Oswald Light" pitchFamily="2" charset="0"/>
              </a:rPr>
              <a:t>Solution Ideation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3212E1-CB40-9FA0-A77B-EA0614203C5E}"/>
              </a:ext>
            </a:extLst>
          </p:cNvPr>
          <p:cNvSpPr/>
          <p:nvPr/>
        </p:nvSpPr>
        <p:spPr>
          <a:xfrm>
            <a:off x="6756741" y="5477448"/>
            <a:ext cx="1251930" cy="1012591"/>
          </a:xfrm>
          <a:prstGeom prst="rect">
            <a:avLst/>
          </a:prstGeom>
          <a:noFill/>
          <a:ln w="38100">
            <a:solidFill>
              <a:srgbClr val="FC0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37CB3AB-23D3-7E41-9582-39B1096D1350}"/>
              </a:ext>
            </a:extLst>
          </p:cNvPr>
          <p:cNvSpPr/>
          <p:nvPr/>
        </p:nvSpPr>
        <p:spPr>
          <a:xfrm>
            <a:off x="9582556" y="-185341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CADD2E-6A69-D2CE-1048-F3EB577AF3BB}"/>
              </a:ext>
            </a:extLst>
          </p:cNvPr>
          <p:cNvSpPr/>
          <p:nvPr/>
        </p:nvSpPr>
        <p:spPr>
          <a:xfrm>
            <a:off x="10836163" y="-112290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76291B-8A64-3327-4BF6-63E7035FA1EA}"/>
              </a:ext>
            </a:extLst>
          </p:cNvPr>
          <p:cNvSpPr txBox="1"/>
          <p:nvPr/>
        </p:nvSpPr>
        <p:spPr>
          <a:xfrm>
            <a:off x="3875615" y="1905304"/>
            <a:ext cx="4826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 Light" pitchFamily="2" charset="0"/>
              </a:rPr>
              <a:t>Link in chat</a:t>
            </a:r>
            <a:endParaRPr lang="en-GB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36361C-937F-FC75-F955-A01B8472C417}"/>
              </a:ext>
            </a:extLst>
          </p:cNvPr>
          <p:cNvSpPr/>
          <p:nvPr/>
        </p:nvSpPr>
        <p:spPr>
          <a:xfrm>
            <a:off x="-125046" y="6191376"/>
            <a:ext cx="12317047" cy="815235"/>
          </a:xfrm>
          <a:prstGeom prst="rect">
            <a:avLst/>
          </a:prstGeom>
          <a:gradFill flip="none" rotWithShape="1">
            <a:gsLst>
              <a:gs pos="23000">
                <a:srgbClr val="FFCF00"/>
              </a:gs>
              <a:gs pos="74000">
                <a:srgbClr val="FFD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1A4596-61DD-7B98-EF9A-CC72F625932E}"/>
              </a:ext>
            </a:extLst>
          </p:cNvPr>
          <p:cNvGrpSpPr/>
          <p:nvPr/>
        </p:nvGrpSpPr>
        <p:grpSpPr>
          <a:xfrm>
            <a:off x="-125046" y="2826586"/>
            <a:ext cx="12317046" cy="3876431"/>
            <a:chOff x="-125046" y="2826586"/>
            <a:chExt cx="12317046" cy="38764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8DE87-F00C-4EC3-B909-F408C7CDE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208" r="8889" b="50755"/>
            <a:stretch/>
          </p:blipFill>
          <p:spPr>
            <a:xfrm>
              <a:off x="-125046" y="2826586"/>
              <a:ext cx="12317046" cy="387643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1EE5CC-6487-2822-60FA-9779C7028AF0}"/>
                </a:ext>
              </a:extLst>
            </p:cNvPr>
            <p:cNvSpPr/>
            <p:nvPr/>
          </p:nvSpPr>
          <p:spPr>
            <a:xfrm>
              <a:off x="3860120" y="5610439"/>
              <a:ext cx="797797" cy="746611"/>
            </a:xfrm>
            <a:prstGeom prst="rect">
              <a:avLst/>
            </a:prstGeom>
            <a:solidFill>
              <a:srgbClr val="D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Oswald" panose="02000503000000000000" pitchFamily="2" charset="0"/>
                  <a:ea typeface="+mn-ea"/>
                  <a:cs typeface="+mn-cs"/>
                </a:rPr>
                <a:t>Customer Storming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A67F03B-4043-EDB9-848A-88CEF2E75165}"/>
              </a:ext>
            </a:extLst>
          </p:cNvPr>
          <p:cNvSpPr txBox="1"/>
          <p:nvPr/>
        </p:nvSpPr>
        <p:spPr>
          <a:xfrm>
            <a:off x="3860120" y="972995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Solution Ideation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3212E1-CB40-9FA0-A77B-EA0614203C5E}"/>
              </a:ext>
            </a:extLst>
          </p:cNvPr>
          <p:cNvSpPr/>
          <p:nvPr/>
        </p:nvSpPr>
        <p:spPr>
          <a:xfrm>
            <a:off x="6756741" y="5477448"/>
            <a:ext cx="1251930" cy="1012591"/>
          </a:xfrm>
          <a:prstGeom prst="rect">
            <a:avLst/>
          </a:prstGeom>
          <a:noFill/>
          <a:ln w="38100">
            <a:solidFill>
              <a:srgbClr val="FC0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37CB3AB-23D3-7E41-9582-39B1096D1350}"/>
              </a:ext>
            </a:extLst>
          </p:cNvPr>
          <p:cNvSpPr/>
          <p:nvPr/>
        </p:nvSpPr>
        <p:spPr>
          <a:xfrm>
            <a:off x="9582556" y="-185341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CADD2E-6A69-D2CE-1048-F3EB577AF3BB}"/>
              </a:ext>
            </a:extLst>
          </p:cNvPr>
          <p:cNvSpPr/>
          <p:nvPr/>
        </p:nvSpPr>
        <p:spPr>
          <a:xfrm>
            <a:off x="10836163" y="-112290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76291B-8A64-3327-4BF6-63E7035FA1EA}"/>
              </a:ext>
            </a:extLst>
          </p:cNvPr>
          <p:cNvSpPr txBox="1"/>
          <p:nvPr/>
        </p:nvSpPr>
        <p:spPr>
          <a:xfrm>
            <a:off x="3875615" y="1905304"/>
            <a:ext cx="4826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Link in chat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64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2">
            <a:extLst>
              <a:ext uri="{FF2B5EF4-FFF2-40B4-BE49-F238E27FC236}">
                <a16:creationId xmlns:a16="http://schemas.microsoft.com/office/drawing/2014/main" id="{CADAD1A8-E2FA-A7E8-8724-F0B6720A63DE}"/>
              </a:ext>
            </a:extLst>
          </p:cNvPr>
          <p:cNvSpPr/>
          <p:nvPr/>
        </p:nvSpPr>
        <p:spPr>
          <a:xfrm rot="5400000" flipH="1">
            <a:off x="-295307" y="268647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576944" y="660037"/>
            <a:ext cx="5094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cap="all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Last Time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26381-B78D-185A-B6AC-AF5DB867EB79}"/>
              </a:ext>
            </a:extLst>
          </p:cNvPr>
          <p:cNvSpPr txBox="1"/>
          <p:nvPr/>
        </p:nvSpPr>
        <p:spPr>
          <a:xfrm>
            <a:off x="809061" y="2036880"/>
            <a:ext cx="4032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9EAE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Using AI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4AE3C-7C5A-08D7-CDC9-7819CB47DA64}"/>
              </a:ext>
            </a:extLst>
          </p:cNvPr>
          <p:cNvSpPr txBox="1"/>
          <p:nvPr/>
        </p:nvSpPr>
        <p:spPr>
          <a:xfrm>
            <a:off x="836892" y="2681250"/>
            <a:ext cx="4646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BBF1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Prep for Class</a:t>
            </a:r>
            <a:endParaRPr lang="en-US" sz="2800" dirty="0">
              <a:solidFill>
                <a:srgbClr val="FBBF1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F58AC58-73E7-2424-2C0A-9010B16D7165}"/>
              </a:ext>
            </a:extLst>
          </p:cNvPr>
          <p:cNvSpPr/>
          <p:nvPr/>
        </p:nvSpPr>
        <p:spPr>
          <a:xfrm>
            <a:off x="-2221516" y="532505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FECC84-36F7-13C1-8AEE-D94B0A284972}"/>
              </a:ext>
            </a:extLst>
          </p:cNvPr>
          <p:cNvSpPr/>
          <p:nvPr/>
        </p:nvSpPr>
        <p:spPr>
          <a:xfrm>
            <a:off x="-967909" y="6055556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0FB94A-6424-8B44-6236-8B2E90E94024}"/>
              </a:ext>
            </a:extLst>
          </p:cNvPr>
          <p:cNvSpPr txBox="1"/>
          <p:nvPr/>
        </p:nvSpPr>
        <p:spPr>
          <a:xfrm>
            <a:off x="836892" y="4013724"/>
            <a:ext cx="4032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9EAE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Today: Using 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300ED4-35FE-82C1-3B8E-1B7ABB06C63F}"/>
              </a:ext>
            </a:extLst>
          </p:cNvPr>
          <p:cNvSpPr txBox="1"/>
          <p:nvPr/>
        </p:nvSpPr>
        <p:spPr>
          <a:xfrm>
            <a:off x="836892" y="4610736"/>
            <a:ext cx="4646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BBF1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</a:t>
            </a:r>
            <a:r>
              <a:rPr lang="en-US" sz="3200" b="1" dirty="0">
                <a:solidFill>
                  <a:srgbClr val="FDD3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b="1" dirty="0">
                <a:solidFill>
                  <a:srgbClr val="FBBF1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Class</a:t>
            </a:r>
            <a:endParaRPr lang="en-US" sz="2800" dirty="0">
              <a:solidFill>
                <a:srgbClr val="FBBF1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36361C-937F-FC75-F955-A01B8472C417}"/>
              </a:ext>
            </a:extLst>
          </p:cNvPr>
          <p:cNvSpPr/>
          <p:nvPr/>
        </p:nvSpPr>
        <p:spPr>
          <a:xfrm>
            <a:off x="-125046" y="6191376"/>
            <a:ext cx="12317047" cy="815235"/>
          </a:xfrm>
          <a:prstGeom prst="rect">
            <a:avLst/>
          </a:prstGeom>
          <a:gradFill flip="none" rotWithShape="1">
            <a:gsLst>
              <a:gs pos="23000">
                <a:srgbClr val="FFCF00"/>
              </a:gs>
              <a:gs pos="74000">
                <a:srgbClr val="FFD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1A4596-61DD-7B98-EF9A-CC72F625932E}"/>
              </a:ext>
            </a:extLst>
          </p:cNvPr>
          <p:cNvGrpSpPr/>
          <p:nvPr/>
        </p:nvGrpSpPr>
        <p:grpSpPr>
          <a:xfrm>
            <a:off x="-125046" y="2826586"/>
            <a:ext cx="12317046" cy="3876431"/>
            <a:chOff x="-125046" y="2826586"/>
            <a:chExt cx="12317046" cy="38764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8DE87-F00C-4EC3-B909-F408C7CDE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208" r="8889" b="50755"/>
            <a:stretch/>
          </p:blipFill>
          <p:spPr>
            <a:xfrm>
              <a:off x="-125046" y="2826586"/>
              <a:ext cx="12317046" cy="387643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1EE5CC-6487-2822-60FA-9779C7028AF0}"/>
                </a:ext>
              </a:extLst>
            </p:cNvPr>
            <p:cNvSpPr/>
            <p:nvPr/>
          </p:nvSpPr>
          <p:spPr>
            <a:xfrm>
              <a:off x="3860120" y="5610439"/>
              <a:ext cx="797797" cy="746611"/>
            </a:xfrm>
            <a:prstGeom prst="rect">
              <a:avLst/>
            </a:prstGeom>
            <a:solidFill>
              <a:srgbClr val="D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swald" panose="02000503000000000000" pitchFamily="2" charset="0"/>
                </a:rPr>
                <a:t>Customer Storming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A67F03B-4043-EDB9-848A-88CEF2E75165}"/>
              </a:ext>
            </a:extLst>
          </p:cNvPr>
          <p:cNvSpPr txBox="1"/>
          <p:nvPr/>
        </p:nvSpPr>
        <p:spPr>
          <a:xfrm>
            <a:off x="3860120" y="972995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Oswald Light" pitchFamily="2" charset="0"/>
              </a:rPr>
              <a:t>MVP Generation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3212E1-CB40-9FA0-A77B-EA0614203C5E}"/>
              </a:ext>
            </a:extLst>
          </p:cNvPr>
          <p:cNvSpPr/>
          <p:nvPr/>
        </p:nvSpPr>
        <p:spPr>
          <a:xfrm>
            <a:off x="8805391" y="5477448"/>
            <a:ext cx="1251930" cy="1012591"/>
          </a:xfrm>
          <a:prstGeom prst="rect">
            <a:avLst/>
          </a:prstGeom>
          <a:noFill/>
          <a:ln w="38100">
            <a:solidFill>
              <a:srgbClr val="FC0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8915025-329F-3B54-10A0-630076CCCE3A}"/>
              </a:ext>
            </a:extLst>
          </p:cNvPr>
          <p:cNvSpPr/>
          <p:nvPr/>
        </p:nvSpPr>
        <p:spPr>
          <a:xfrm>
            <a:off x="9582556" y="-185341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4A4B72-B6F4-2119-9B1B-7F7983F626B7}"/>
              </a:ext>
            </a:extLst>
          </p:cNvPr>
          <p:cNvSpPr/>
          <p:nvPr/>
        </p:nvSpPr>
        <p:spPr>
          <a:xfrm>
            <a:off x="10836163" y="-112290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502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36361C-937F-FC75-F955-A01B8472C417}"/>
              </a:ext>
            </a:extLst>
          </p:cNvPr>
          <p:cNvSpPr/>
          <p:nvPr/>
        </p:nvSpPr>
        <p:spPr>
          <a:xfrm>
            <a:off x="-125046" y="6191376"/>
            <a:ext cx="12317047" cy="815235"/>
          </a:xfrm>
          <a:prstGeom prst="rect">
            <a:avLst/>
          </a:prstGeom>
          <a:gradFill flip="none" rotWithShape="1">
            <a:gsLst>
              <a:gs pos="23000">
                <a:srgbClr val="FFCF00"/>
              </a:gs>
              <a:gs pos="74000">
                <a:srgbClr val="FFD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1A4596-61DD-7B98-EF9A-CC72F625932E}"/>
              </a:ext>
            </a:extLst>
          </p:cNvPr>
          <p:cNvGrpSpPr/>
          <p:nvPr/>
        </p:nvGrpSpPr>
        <p:grpSpPr>
          <a:xfrm>
            <a:off x="-125046" y="2826586"/>
            <a:ext cx="12317046" cy="3876431"/>
            <a:chOff x="-125046" y="2826586"/>
            <a:chExt cx="12317046" cy="38764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8DE87-F00C-4EC3-B909-F408C7CDE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208" r="8889" b="50755"/>
            <a:stretch/>
          </p:blipFill>
          <p:spPr>
            <a:xfrm>
              <a:off x="-125046" y="2826586"/>
              <a:ext cx="12317046" cy="387643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1EE5CC-6487-2822-60FA-9779C7028AF0}"/>
                </a:ext>
              </a:extLst>
            </p:cNvPr>
            <p:cNvSpPr/>
            <p:nvPr/>
          </p:nvSpPr>
          <p:spPr>
            <a:xfrm>
              <a:off x="3860120" y="5610439"/>
              <a:ext cx="797797" cy="746611"/>
            </a:xfrm>
            <a:prstGeom prst="rect">
              <a:avLst/>
            </a:prstGeom>
            <a:solidFill>
              <a:srgbClr val="D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swald" panose="02000503000000000000" pitchFamily="2" charset="0"/>
                </a:rPr>
                <a:t>Customer Storming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A67F03B-4043-EDB9-848A-88CEF2E75165}"/>
              </a:ext>
            </a:extLst>
          </p:cNvPr>
          <p:cNvSpPr txBox="1"/>
          <p:nvPr/>
        </p:nvSpPr>
        <p:spPr>
          <a:xfrm>
            <a:off x="3860120" y="972995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Oswald Light" pitchFamily="2" charset="0"/>
              </a:rPr>
              <a:t>60-minute </a:t>
            </a:r>
            <a:r>
              <a:rPr lang="en-GB" sz="54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swald Light" pitchFamily="2" charset="0"/>
              </a:rPr>
              <a:t>mvp</a:t>
            </a:r>
            <a:endParaRPr lang="en-GB" sz="5400" b="1" cap="all" dirty="0">
              <a:solidFill>
                <a:schemeClr val="tx1">
                  <a:lumMod val="65000"/>
                  <a:lumOff val="35000"/>
                </a:schemeClr>
              </a:solidFill>
              <a:latin typeface="Oswald Light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3212E1-CB40-9FA0-A77B-EA0614203C5E}"/>
              </a:ext>
            </a:extLst>
          </p:cNvPr>
          <p:cNvSpPr/>
          <p:nvPr/>
        </p:nvSpPr>
        <p:spPr>
          <a:xfrm>
            <a:off x="8805391" y="5477448"/>
            <a:ext cx="1251930" cy="1012591"/>
          </a:xfrm>
          <a:prstGeom prst="rect">
            <a:avLst/>
          </a:prstGeom>
          <a:noFill/>
          <a:ln w="38100">
            <a:solidFill>
              <a:srgbClr val="FC0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8915025-329F-3B54-10A0-630076CCCE3A}"/>
              </a:ext>
            </a:extLst>
          </p:cNvPr>
          <p:cNvSpPr/>
          <p:nvPr/>
        </p:nvSpPr>
        <p:spPr>
          <a:xfrm>
            <a:off x="9582556" y="-185341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4A4B72-B6F4-2119-9B1B-7F7983F626B7}"/>
              </a:ext>
            </a:extLst>
          </p:cNvPr>
          <p:cNvSpPr/>
          <p:nvPr/>
        </p:nvSpPr>
        <p:spPr>
          <a:xfrm>
            <a:off x="10836163" y="-112290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385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36361C-937F-FC75-F955-A01B8472C417}"/>
              </a:ext>
            </a:extLst>
          </p:cNvPr>
          <p:cNvSpPr/>
          <p:nvPr/>
        </p:nvSpPr>
        <p:spPr>
          <a:xfrm>
            <a:off x="-125046" y="6191376"/>
            <a:ext cx="12317047" cy="815235"/>
          </a:xfrm>
          <a:prstGeom prst="rect">
            <a:avLst/>
          </a:prstGeom>
          <a:gradFill flip="none" rotWithShape="1">
            <a:gsLst>
              <a:gs pos="23000">
                <a:srgbClr val="FFCF00"/>
              </a:gs>
              <a:gs pos="74000">
                <a:srgbClr val="FFD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1A4596-61DD-7B98-EF9A-CC72F625932E}"/>
              </a:ext>
            </a:extLst>
          </p:cNvPr>
          <p:cNvGrpSpPr/>
          <p:nvPr/>
        </p:nvGrpSpPr>
        <p:grpSpPr>
          <a:xfrm>
            <a:off x="-125046" y="2826586"/>
            <a:ext cx="12317046" cy="3876431"/>
            <a:chOff x="-125046" y="2826586"/>
            <a:chExt cx="12317046" cy="38764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8DE87-F00C-4EC3-B909-F408C7CDE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208" r="8889" b="50755"/>
            <a:stretch/>
          </p:blipFill>
          <p:spPr>
            <a:xfrm>
              <a:off x="-125046" y="2826586"/>
              <a:ext cx="12317046" cy="387643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1EE5CC-6487-2822-60FA-9779C7028AF0}"/>
                </a:ext>
              </a:extLst>
            </p:cNvPr>
            <p:cNvSpPr/>
            <p:nvPr/>
          </p:nvSpPr>
          <p:spPr>
            <a:xfrm>
              <a:off x="3860120" y="5610439"/>
              <a:ext cx="797797" cy="746611"/>
            </a:xfrm>
            <a:prstGeom prst="rect">
              <a:avLst/>
            </a:prstGeom>
            <a:solidFill>
              <a:srgbClr val="D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swald" panose="02000503000000000000" pitchFamily="2" charset="0"/>
                </a:rPr>
                <a:t>Customer Storming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A67F03B-4043-EDB9-848A-88CEF2E75165}"/>
              </a:ext>
            </a:extLst>
          </p:cNvPr>
          <p:cNvSpPr txBox="1"/>
          <p:nvPr/>
        </p:nvSpPr>
        <p:spPr>
          <a:xfrm>
            <a:off x="3860120" y="972995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Oswald Light" pitchFamily="2" charset="0"/>
              </a:rPr>
              <a:t>60-minute </a:t>
            </a:r>
            <a:r>
              <a:rPr lang="en-GB" sz="54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swald Light" pitchFamily="2" charset="0"/>
              </a:rPr>
              <a:t>mvp</a:t>
            </a:r>
            <a:endParaRPr lang="en-GB" sz="5400" b="1" cap="all" dirty="0">
              <a:solidFill>
                <a:schemeClr val="tx1">
                  <a:lumMod val="65000"/>
                  <a:lumOff val="35000"/>
                </a:schemeClr>
              </a:solidFill>
              <a:latin typeface="Oswald Light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3212E1-CB40-9FA0-A77B-EA0614203C5E}"/>
              </a:ext>
            </a:extLst>
          </p:cNvPr>
          <p:cNvSpPr/>
          <p:nvPr/>
        </p:nvSpPr>
        <p:spPr>
          <a:xfrm>
            <a:off x="8805391" y="5477448"/>
            <a:ext cx="1251930" cy="1012591"/>
          </a:xfrm>
          <a:prstGeom prst="rect">
            <a:avLst/>
          </a:prstGeom>
          <a:noFill/>
          <a:ln w="38100">
            <a:solidFill>
              <a:srgbClr val="FC0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8915025-329F-3B54-10A0-630076CCCE3A}"/>
              </a:ext>
            </a:extLst>
          </p:cNvPr>
          <p:cNvSpPr/>
          <p:nvPr/>
        </p:nvSpPr>
        <p:spPr>
          <a:xfrm>
            <a:off x="9582556" y="-185341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4A4B72-B6F4-2119-9B1B-7F7983F626B7}"/>
              </a:ext>
            </a:extLst>
          </p:cNvPr>
          <p:cNvSpPr/>
          <p:nvPr/>
        </p:nvSpPr>
        <p:spPr>
          <a:xfrm>
            <a:off x="10836163" y="-112290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65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36361C-937F-FC75-F955-A01B8472C417}"/>
              </a:ext>
            </a:extLst>
          </p:cNvPr>
          <p:cNvSpPr/>
          <p:nvPr/>
        </p:nvSpPr>
        <p:spPr>
          <a:xfrm>
            <a:off x="-125046" y="6191376"/>
            <a:ext cx="12317047" cy="815235"/>
          </a:xfrm>
          <a:prstGeom prst="rect">
            <a:avLst/>
          </a:prstGeom>
          <a:gradFill flip="none" rotWithShape="1">
            <a:gsLst>
              <a:gs pos="23000">
                <a:srgbClr val="FFCF00"/>
              </a:gs>
              <a:gs pos="74000">
                <a:srgbClr val="FFD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1A4596-61DD-7B98-EF9A-CC72F625932E}"/>
              </a:ext>
            </a:extLst>
          </p:cNvPr>
          <p:cNvGrpSpPr/>
          <p:nvPr/>
        </p:nvGrpSpPr>
        <p:grpSpPr>
          <a:xfrm>
            <a:off x="-125046" y="2826586"/>
            <a:ext cx="12317046" cy="3876431"/>
            <a:chOff x="-125046" y="2826586"/>
            <a:chExt cx="12317046" cy="38764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8DE87-F00C-4EC3-B909-F408C7CDE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208" r="8889" b="50755"/>
            <a:stretch/>
          </p:blipFill>
          <p:spPr>
            <a:xfrm>
              <a:off x="-125046" y="2826586"/>
              <a:ext cx="12317046" cy="387643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1EE5CC-6487-2822-60FA-9779C7028AF0}"/>
                </a:ext>
              </a:extLst>
            </p:cNvPr>
            <p:cNvSpPr/>
            <p:nvPr/>
          </p:nvSpPr>
          <p:spPr>
            <a:xfrm>
              <a:off x="3860120" y="5610439"/>
              <a:ext cx="797797" cy="746611"/>
            </a:xfrm>
            <a:prstGeom prst="rect">
              <a:avLst/>
            </a:prstGeom>
            <a:solidFill>
              <a:srgbClr val="D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swald" panose="02000503000000000000" pitchFamily="2" charset="0"/>
                </a:rPr>
                <a:t>Customer Storming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A67F03B-4043-EDB9-848A-88CEF2E75165}"/>
              </a:ext>
            </a:extLst>
          </p:cNvPr>
          <p:cNvSpPr txBox="1"/>
          <p:nvPr/>
        </p:nvSpPr>
        <p:spPr>
          <a:xfrm>
            <a:off x="5249916" y="972995"/>
            <a:ext cx="4817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swald Light" pitchFamily="2" charset="0"/>
              </a:rPr>
              <a:t>Mixo</a:t>
            </a:r>
            <a:endParaRPr lang="en-GB" sz="5400" b="1" cap="all" dirty="0">
              <a:solidFill>
                <a:schemeClr val="tx1">
                  <a:lumMod val="65000"/>
                  <a:lumOff val="35000"/>
                </a:schemeClr>
              </a:solidFill>
              <a:latin typeface="Oswald Light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3212E1-CB40-9FA0-A77B-EA0614203C5E}"/>
              </a:ext>
            </a:extLst>
          </p:cNvPr>
          <p:cNvSpPr/>
          <p:nvPr/>
        </p:nvSpPr>
        <p:spPr>
          <a:xfrm>
            <a:off x="8805391" y="5477448"/>
            <a:ext cx="1251930" cy="1012591"/>
          </a:xfrm>
          <a:prstGeom prst="rect">
            <a:avLst/>
          </a:prstGeom>
          <a:noFill/>
          <a:ln w="38100">
            <a:solidFill>
              <a:srgbClr val="FC0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8915025-329F-3B54-10A0-630076CCCE3A}"/>
              </a:ext>
            </a:extLst>
          </p:cNvPr>
          <p:cNvSpPr/>
          <p:nvPr/>
        </p:nvSpPr>
        <p:spPr>
          <a:xfrm>
            <a:off x="9582556" y="-185341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4A4B72-B6F4-2119-9B1B-7F7983F626B7}"/>
              </a:ext>
            </a:extLst>
          </p:cNvPr>
          <p:cNvSpPr/>
          <p:nvPr/>
        </p:nvSpPr>
        <p:spPr>
          <a:xfrm>
            <a:off x="10836163" y="-112290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5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36361C-937F-FC75-F955-A01B8472C417}"/>
              </a:ext>
            </a:extLst>
          </p:cNvPr>
          <p:cNvSpPr/>
          <p:nvPr/>
        </p:nvSpPr>
        <p:spPr>
          <a:xfrm>
            <a:off x="-125046" y="6191376"/>
            <a:ext cx="12317047" cy="815235"/>
          </a:xfrm>
          <a:prstGeom prst="rect">
            <a:avLst/>
          </a:prstGeom>
          <a:gradFill flip="none" rotWithShape="1">
            <a:gsLst>
              <a:gs pos="23000">
                <a:srgbClr val="FFCF00"/>
              </a:gs>
              <a:gs pos="74000">
                <a:srgbClr val="FFD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1A4596-61DD-7B98-EF9A-CC72F625932E}"/>
              </a:ext>
            </a:extLst>
          </p:cNvPr>
          <p:cNvGrpSpPr/>
          <p:nvPr/>
        </p:nvGrpSpPr>
        <p:grpSpPr>
          <a:xfrm>
            <a:off x="-125046" y="2826586"/>
            <a:ext cx="12317046" cy="3876431"/>
            <a:chOff x="-125046" y="2826586"/>
            <a:chExt cx="12317046" cy="38764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8DE87-F00C-4EC3-B909-F408C7CDE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208" r="8889" b="50755"/>
            <a:stretch/>
          </p:blipFill>
          <p:spPr>
            <a:xfrm>
              <a:off x="-125046" y="2826586"/>
              <a:ext cx="12317046" cy="387643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1EE5CC-6487-2822-60FA-9779C7028AF0}"/>
                </a:ext>
              </a:extLst>
            </p:cNvPr>
            <p:cNvSpPr/>
            <p:nvPr/>
          </p:nvSpPr>
          <p:spPr>
            <a:xfrm>
              <a:off x="3860120" y="5610439"/>
              <a:ext cx="797797" cy="746611"/>
            </a:xfrm>
            <a:prstGeom prst="rect">
              <a:avLst/>
            </a:prstGeom>
            <a:solidFill>
              <a:srgbClr val="D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swald" panose="02000503000000000000" pitchFamily="2" charset="0"/>
                </a:rPr>
                <a:t>Customer Storming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A67F03B-4043-EDB9-848A-88CEF2E75165}"/>
              </a:ext>
            </a:extLst>
          </p:cNvPr>
          <p:cNvSpPr txBox="1"/>
          <p:nvPr/>
        </p:nvSpPr>
        <p:spPr>
          <a:xfrm>
            <a:off x="5249916" y="972995"/>
            <a:ext cx="4817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swald Light" pitchFamily="2" charset="0"/>
              </a:rPr>
              <a:t>Mixo</a:t>
            </a:r>
            <a:endParaRPr lang="en-GB" sz="5400" b="1" cap="all" dirty="0">
              <a:solidFill>
                <a:schemeClr val="tx1">
                  <a:lumMod val="65000"/>
                  <a:lumOff val="35000"/>
                </a:schemeClr>
              </a:solidFill>
              <a:latin typeface="Oswald Light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3212E1-CB40-9FA0-A77B-EA0614203C5E}"/>
              </a:ext>
            </a:extLst>
          </p:cNvPr>
          <p:cNvSpPr/>
          <p:nvPr/>
        </p:nvSpPr>
        <p:spPr>
          <a:xfrm>
            <a:off x="8805391" y="5477448"/>
            <a:ext cx="1251930" cy="1012591"/>
          </a:xfrm>
          <a:prstGeom prst="rect">
            <a:avLst/>
          </a:prstGeom>
          <a:noFill/>
          <a:ln w="38100">
            <a:solidFill>
              <a:srgbClr val="FC0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8915025-329F-3B54-10A0-630076CCCE3A}"/>
              </a:ext>
            </a:extLst>
          </p:cNvPr>
          <p:cNvSpPr/>
          <p:nvPr/>
        </p:nvSpPr>
        <p:spPr>
          <a:xfrm>
            <a:off x="9582556" y="-185341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4A4B72-B6F4-2119-9B1B-7F7983F626B7}"/>
              </a:ext>
            </a:extLst>
          </p:cNvPr>
          <p:cNvSpPr/>
          <p:nvPr/>
        </p:nvSpPr>
        <p:spPr>
          <a:xfrm>
            <a:off x="10836163" y="-112290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07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/>
          <p:nvPr/>
        </p:nvSpPr>
        <p:spPr>
          <a:xfrm rot="10800000" flipH="1">
            <a:off x="-4" y="-18809"/>
            <a:ext cx="2645200" cy="6876800"/>
          </a:xfrm>
          <a:prstGeom prst="rtTriangle">
            <a:avLst/>
          </a:prstGeom>
          <a:solidFill>
            <a:srgbClr val="FFCE00"/>
          </a:solidFill>
          <a:ln>
            <a:noFill/>
          </a:ln>
        </p:spPr>
        <p:txBody>
          <a:bodyPr spcFirstLastPara="1" wrap="square" lIns="128367" tIns="128367" rIns="128367" bIns="1283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" name="Google Shape;58;p13">
            <a:extLst>
              <a:ext uri="{FF2B5EF4-FFF2-40B4-BE49-F238E27FC236}">
                <a16:creationId xmlns:a16="http://schemas.microsoft.com/office/drawing/2014/main" id="{CB021F32-D208-43EF-82BD-D6637F21CE38}"/>
              </a:ext>
            </a:extLst>
          </p:cNvPr>
          <p:cNvSpPr txBox="1"/>
          <p:nvPr/>
        </p:nvSpPr>
        <p:spPr>
          <a:xfrm flipH="1">
            <a:off x="1813033" y="2779658"/>
            <a:ext cx="6290435" cy="351892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65751" marR="0" lvl="0" indent="-365751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Your Ideal Customers</a:t>
            </a:r>
          </a:p>
          <a:p>
            <a:pPr marL="365751" marR="0" lvl="0" indent="-365751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Solution Ideation</a:t>
            </a:r>
          </a:p>
          <a:p>
            <a:pPr marL="365751" marR="0" lvl="0" indent="-365751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60 Minute MVP</a:t>
            </a:r>
          </a:p>
          <a:p>
            <a:pPr marL="365751" marR="0" lvl="0" indent="-365751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Resources from Session #1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2B86A0-6CF9-2791-6A66-3C4464C5E19F}"/>
              </a:ext>
            </a:extLst>
          </p:cNvPr>
          <p:cNvSpPr/>
          <p:nvPr/>
        </p:nvSpPr>
        <p:spPr>
          <a:xfrm>
            <a:off x="6400800" y="418318"/>
            <a:ext cx="5350376" cy="889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  <a:sym typeface="Arial"/>
              </a:rPr>
              <a:t>Lesson Plans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ECE00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  <a:sym typeface="Arial"/>
              </a:rPr>
              <a:t>&amp;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  <a:sym typeface="Arial"/>
              </a:rPr>
              <a:t>Prompts</a:t>
            </a:r>
          </a:p>
        </p:txBody>
      </p:sp>
      <p:sp>
        <p:nvSpPr>
          <p:cNvPr id="5" name="Google Shape;58;p13">
            <a:extLst>
              <a:ext uri="{FF2B5EF4-FFF2-40B4-BE49-F238E27FC236}">
                <a16:creationId xmlns:a16="http://schemas.microsoft.com/office/drawing/2014/main" id="{23FC0A35-3630-D4B5-E3B7-228655D96EEE}"/>
              </a:ext>
            </a:extLst>
          </p:cNvPr>
          <p:cNvSpPr txBox="1"/>
          <p:nvPr/>
        </p:nvSpPr>
        <p:spPr>
          <a:xfrm flipH="1">
            <a:off x="6335285" y="1521527"/>
            <a:ext cx="5918200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bit.ly/EduAIGuide</a:t>
            </a:r>
          </a:p>
        </p:txBody>
      </p:sp>
      <p:pic>
        <p:nvPicPr>
          <p:cNvPr id="2050" name="Picture 2" descr="QR Code">
            <a:extLst>
              <a:ext uri="{FF2B5EF4-FFF2-40B4-BE49-F238E27FC236}">
                <a16:creationId xmlns:a16="http://schemas.microsoft.com/office/drawing/2014/main" id="{1C3F8975-4C8E-9F2A-C5D5-8DA90C9C2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128" y="2533775"/>
            <a:ext cx="2363312" cy="2363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33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 bldLvl="5"/>
      <p:bldP spid="5" grpId="0" uiExpand="1" build="p" bldLvl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2">
            <a:extLst>
              <a:ext uri="{FF2B5EF4-FFF2-40B4-BE49-F238E27FC236}">
                <a16:creationId xmlns:a16="http://schemas.microsoft.com/office/drawing/2014/main" id="{CADAD1A8-E2FA-A7E8-8724-F0B6720A63DE}"/>
              </a:ext>
            </a:extLst>
          </p:cNvPr>
          <p:cNvSpPr/>
          <p:nvPr/>
        </p:nvSpPr>
        <p:spPr>
          <a:xfrm rot="5400000" flipH="1">
            <a:off x="-295307" y="268647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F58AC58-73E7-2424-2C0A-9010B16D7165}"/>
              </a:ext>
            </a:extLst>
          </p:cNvPr>
          <p:cNvSpPr/>
          <p:nvPr/>
        </p:nvSpPr>
        <p:spPr>
          <a:xfrm>
            <a:off x="-2221516" y="532505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FECC84-36F7-13C1-8AEE-D94B0A284972}"/>
              </a:ext>
            </a:extLst>
          </p:cNvPr>
          <p:cNvSpPr/>
          <p:nvPr/>
        </p:nvSpPr>
        <p:spPr>
          <a:xfrm>
            <a:off x="-967909" y="6055556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7F245E-99B7-D560-1A05-1733581C1F9C}"/>
              </a:ext>
            </a:extLst>
          </p:cNvPr>
          <p:cNvGrpSpPr/>
          <p:nvPr/>
        </p:nvGrpSpPr>
        <p:grpSpPr>
          <a:xfrm>
            <a:off x="809061" y="2233959"/>
            <a:ext cx="4646411" cy="954107"/>
            <a:chOff x="809061" y="2541913"/>
            <a:chExt cx="4646411" cy="95410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A26381-B78D-185A-B6AC-AF5DB867EB79}"/>
                </a:ext>
              </a:extLst>
            </p:cNvPr>
            <p:cNvSpPr txBox="1"/>
            <p:nvPr/>
          </p:nvSpPr>
          <p:spPr>
            <a:xfrm>
              <a:off x="1422837" y="2541913"/>
              <a:ext cx="403263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9EAEA"/>
                  </a:solidFill>
                  <a:effectLst/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+mn-cs"/>
                </a:rPr>
                <a:t>Anytime students brainstorm…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74593B2-0D68-9795-27BE-7459A4920075}"/>
                </a:ext>
              </a:extLst>
            </p:cNvPr>
            <p:cNvGrpSpPr/>
            <p:nvPr/>
          </p:nvGrpSpPr>
          <p:grpSpPr>
            <a:xfrm>
              <a:off x="809061" y="2944762"/>
              <a:ext cx="534581" cy="548128"/>
              <a:chOff x="5354165" y="1901952"/>
              <a:chExt cx="677917" cy="69509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E2606AA-6A36-E240-C8A5-8054694554DD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8214FB-4DCC-56C8-2A1C-27A575438C2D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B0FD6FD-5CAB-F3EA-752A-0641676C9E39}"/>
              </a:ext>
            </a:extLst>
          </p:cNvPr>
          <p:cNvSpPr txBox="1"/>
          <p:nvPr/>
        </p:nvSpPr>
        <p:spPr>
          <a:xfrm>
            <a:off x="1422837" y="3090800"/>
            <a:ext cx="4646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BBF1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they should use AI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BBF10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75221A-7C16-28AA-1646-2D033DC3CF8C}"/>
              </a:ext>
            </a:extLst>
          </p:cNvPr>
          <p:cNvSpPr txBox="1"/>
          <p:nvPr/>
        </p:nvSpPr>
        <p:spPr>
          <a:xfrm>
            <a:off x="483820" y="765007"/>
            <a:ext cx="5094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Takeaways</a:t>
            </a:r>
          </a:p>
        </p:txBody>
      </p:sp>
      <p:sp>
        <p:nvSpPr>
          <p:cNvPr id="4" name="Flowchart: Manual Input 2">
            <a:extLst>
              <a:ext uri="{FF2B5EF4-FFF2-40B4-BE49-F238E27FC236}">
                <a16:creationId xmlns:a16="http://schemas.microsoft.com/office/drawing/2014/main" id="{EB7D51A1-39B7-7371-917E-F5181F97FAFB}"/>
              </a:ext>
            </a:extLst>
          </p:cNvPr>
          <p:cNvSpPr/>
          <p:nvPr/>
        </p:nvSpPr>
        <p:spPr>
          <a:xfrm rot="16200000" flipH="1">
            <a:off x="5236778" y="-269698"/>
            <a:ext cx="6958117" cy="72972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0 w 10000"/>
              <a:gd name="connsiteY3" fmla="*/ 10000 h 11264"/>
              <a:gd name="connsiteX4" fmla="*/ 0 w 10000"/>
              <a:gd name="connsiteY4" fmla="*/ 2000 h 11264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16 w 10000"/>
              <a:gd name="connsiteY3" fmla="*/ 11196 h 11264"/>
              <a:gd name="connsiteX4" fmla="*/ 0 w 10000"/>
              <a:gd name="connsiteY4" fmla="*/ 2000 h 11264"/>
              <a:gd name="connsiteX0" fmla="*/ 22 w 10022"/>
              <a:gd name="connsiteY0" fmla="*/ 2000 h 11264"/>
              <a:gd name="connsiteX1" fmla="*/ 10022 w 10022"/>
              <a:gd name="connsiteY1" fmla="*/ 0 h 11264"/>
              <a:gd name="connsiteX2" fmla="*/ 10022 w 10022"/>
              <a:gd name="connsiteY2" fmla="*/ 11264 h 11264"/>
              <a:gd name="connsiteX3" fmla="*/ 0 w 10022"/>
              <a:gd name="connsiteY3" fmla="*/ 11257 h 11264"/>
              <a:gd name="connsiteX4" fmla="*/ 22 w 10022"/>
              <a:gd name="connsiteY4" fmla="*/ 2000 h 11264"/>
              <a:gd name="connsiteX0" fmla="*/ 0 w 10145"/>
              <a:gd name="connsiteY0" fmla="*/ 1915 h 11264"/>
              <a:gd name="connsiteX1" fmla="*/ 10145 w 10145"/>
              <a:gd name="connsiteY1" fmla="*/ 0 h 11264"/>
              <a:gd name="connsiteX2" fmla="*/ 10145 w 10145"/>
              <a:gd name="connsiteY2" fmla="*/ 11264 h 11264"/>
              <a:gd name="connsiteX3" fmla="*/ 123 w 10145"/>
              <a:gd name="connsiteY3" fmla="*/ 11257 h 11264"/>
              <a:gd name="connsiteX4" fmla="*/ 0 w 10145"/>
              <a:gd name="connsiteY4" fmla="*/ 1915 h 11264"/>
              <a:gd name="connsiteX0" fmla="*/ 89 w 10234"/>
              <a:gd name="connsiteY0" fmla="*/ 1915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89 w 10234"/>
              <a:gd name="connsiteY4" fmla="*/ 1915 h 11427"/>
              <a:gd name="connsiteX0" fmla="*/ 184 w 10234"/>
              <a:gd name="connsiteY0" fmla="*/ 1894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184 w 10234"/>
              <a:gd name="connsiteY4" fmla="*/ 1894 h 11427"/>
              <a:gd name="connsiteX0" fmla="*/ 2 w 10052"/>
              <a:gd name="connsiteY0" fmla="*/ 1894 h 11264"/>
              <a:gd name="connsiteX1" fmla="*/ 10052 w 10052"/>
              <a:gd name="connsiteY1" fmla="*/ 0 h 11264"/>
              <a:gd name="connsiteX2" fmla="*/ 10052 w 10052"/>
              <a:gd name="connsiteY2" fmla="*/ 11264 h 11264"/>
              <a:gd name="connsiteX3" fmla="*/ 2 w 10052"/>
              <a:gd name="connsiteY3" fmla="*/ 11264 h 11264"/>
              <a:gd name="connsiteX4" fmla="*/ 2 w 10052"/>
              <a:gd name="connsiteY4" fmla="*/ 1894 h 11264"/>
              <a:gd name="connsiteX0" fmla="*/ 0 w 10050"/>
              <a:gd name="connsiteY0" fmla="*/ 1894 h 11264"/>
              <a:gd name="connsiteX1" fmla="*/ 10050 w 10050"/>
              <a:gd name="connsiteY1" fmla="*/ 0 h 11264"/>
              <a:gd name="connsiteX2" fmla="*/ 10050 w 10050"/>
              <a:gd name="connsiteY2" fmla="*/ 11264 h 11264"/>
              <a:gd name="connsiteX3" fmla="*/ 425 w 10050"/>
              <a:gd name="connsiteY3" fmla="*/ 11162 h 11264"/>
              <a:gd name="connsiteX4" fmla="*/ 0 w 10050"/>
              <a:gd name="connsiteY4" fmla="*/ 1894 h 11264"/>
              <a:gd name="connsiteX0" fmla="*/ 89 w 10139"/>
              <a:gd name="connsiteY0" fmla="*/ 1894 h 11305"/>
              <a:gd name="connsiteX1" fmla="*/ 10139 w 10139"/>
              <a:gd name="connsiteY1" fmla="*/ 0 h 11305"/>
              <a:gd name="connsiteX2" fmla="*/ 10139 w 10139"/>
              <a:gd name="connsiteY2" fmla="*/ 11264 h 11305"/>
              <a:gd name="connsiteX3" fmla="*/ 0 w 10139"/>
              <a:gd name="connsiteY3" fmla="*/ 11305 h 11305"/>
              <a:gd name="connsiteX4" fmla="*/ 89 w 10139"/>
              <a:gd name="connsiteY4" fmla="*/ 1894 h 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9" h="11305">
                <a:moveTo>
                  <a:pt x="89" y="1894"/>
                </a:moveTo>
                <a:lnTo>
                  <a:pt x="10139" y="0"/>
                </a:lnTo>
                <a:lnTo>
                  <a:pt x="10139" y="11264"/>
                </a:lnTo>
                <a:lnTo>
                  <a:pt x="0" y="11305"/>
                </a:lnTo>
                <a:cubicBezTo>
                  <a:pt x="-5" y="8240"/>
                  <a:pt x="94" y="4959"/>
                  <a:pt x="89" y="1894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6E140F-9763-E46C-6816-458C5353F6E2}"/>
              </a:ext>
            </a:extLst>
          </p:cNvPr>
          <p:cNvGrpSpPr/>
          <p:nvPr/>
        </p:nvGrpSpPr>
        <p:grpSpPr>
          <a:xfrm>
            <a:off x="809061" y="4075283"/>
            <a:ext cx="3644353" cy="1384995"/>
            <a:chOff x="809061" y="4566117"/>
            <a:chExt cx="3644353" cy="138499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9C99421-9C27-1C21-CE8F-CD5B7C9708C4}"/>
                </a:ext>
              </a:extLst>
            </p:cNvPr>
            <p:cNvGrpSpPr/>
            <p:nvPr/>
          </p:nvGrpSpPr>
          <p:grpSpPr>
            <a:xfrm>
              <a:off x="809061" y="4711882"/>
              <a:ext cx="534581" cy="548128"/>
              <a:chOff x="5354165" y="1901952"/>
              <a:chExt cx="677917" cy="69509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5ADCB7B-D64D-86BA-800B-F540FD09C5F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121724-DB9B-77B9-2267-425C4118832F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0DE32F-3BDD-D9E2-1DD6-708920087391}"/>
                </a:ext>
              </a:extLst>
            </p:cNvPr>
            <p:cNvSpPr txBox="1"/>
            <p:nvPr/>
          </p:nvSpPr>
          <p:spPr>
            <a:xfrm>
              <a:off x="1422837" y="4566117"/>
              <a:ext cx="303057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E9EAEA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AI is a </a:t>
              </a:r>
              <a:r>
                <a:rPr lang="en-US" sz="2800" b="1" dirty="0">
                  <a:solidFill>
                    <a:srgbClr val="FBBF1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co-pilot</a:t>
              </a:r>
              <a:r>
                <a:rPr lang="en-US" sz="2800" dirty="0">
                  <a:solidFill>
                    <a:srgbClr val="E9EAEA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, not auto-pilot</a:t>
              </a:r>
            </a:p>
            <a:p>
              <a:endParaRPr lang="en-US" sz="2800" dirty="0">
                <a:solidFill>
                  <a:srgbClr val="E9EAEA"/>
                </a:solidFill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51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1D99ECAA-736C-7CFD-86AC-EE2F5CD44B76}"/>
              </a:ext>
            </a:extLst>
          </p:cNvPr>
          <p:cNvSpPr/>
          <p:nvPr/>
        </p:nvSpPr>
        <p:spPr>
          <a:xfrm rot="5400000" flipH="1">
            <a:off x="-379859" y="242244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500787" y="512787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Oswald" panose="02000503000000000000" pitchFamily="2" charset="0"/>
              </a:rPr>
              <a:t>Next Steps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CD91C-4DA8-6E54-9219-58CDA54557FC}"/>
              </a:ext>
            </a:extLst>
          </p:cNvPr>
          <p:cNvGrpSpPr/>
          <p:nvPr/>
        </p:nvGrpSpPr>
        <p:grpSpPr>
          <a:xfrm>
            <a:off x="613920" y="1720079"/>
            <a:ext cx="6590377" cy="548128"/>
            <a:chOff x="784401" y="1846922"/>
            <a:chExt cx="6590377" cy="5481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6D1B08-9A76-89BF-391B-D0248EC017A8}"/>
                </a:ext>
              </a:extLst>
            </p:cNvPr>
            <p:cNvSpPr txBox="1"/>
            <p:nvPr/>
          </p:nvSpPr>
          <p:spPr>
            <a:xfrm>
              <a:off x="1421582" y="1882718"/>
              <a:ext cx="5953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Roboto" panose="02000000000000000000" pitchFamily="2" charset="0"/>
                  <a:ea typeface="Roboto" panose="02000000000000000000" pitchFamily="2" charset="0"/>
                </a:rPr>
                <a:t>Integrate AI in your Course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BA2DE1B-ECAF-E69E-5B63-F9C4EFECF0CA}"/>
                </a:ext>
              </a:extLst>
            </p:cNvPr>
            <p:cNvGrpSpPr/>
            <p:nvPr/>
          </p:nvGrpSpPr>
          <p:grpSpPr>
            <a:xfrm>
              <a:off x="784401" y="1846922"/>
              <a:ext cx="534581" cy="548128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390BAC-757F-E66A-C8B7-DEFC3103A00F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628BC4-D2DB-756C-F1D0-317FEFCD75DE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C96431-722D-49AA-F413-AB0E009B62C7}"/>
              </a:ext>
            </a:extLst>
          </p:cNvPr>
          <p:cNvGrpSpPr/>
          <p:nvPr/>
        </p:nvGrpSpPr>
        <p:grpSpPr>
          <a:xfrm>
            <a:off x="613920" y="4358512"/>
            <a:ext cx="5146800" cy="866793"/>
            <a:chOff x="784401" y="3764572"/>
            <a:chExt cx="5146800" cy="86679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196993-043C-5929-B1BC-7B5A28A86A37}"/>
                </a:ext>
              </a:extLst>
            </p:cNvPr>
            <p:cNvSpPr txBox="1"/>
            <p:nvPr/>
          </p:nvSpPr>
          <p:spPr>
            <a:xfrm>
              <a:off x="1421582" y="3800368"/>
              <a:ext cx="45096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Roboto" panose="02000000000000000000" pitchFamily="2" charset="0"/>
                  <a:ea typeface="Roboto" panose="02000000000000000000" pitchFamily="2" charset="0"/>
                </a:rPr>
                <a:t>Don’t Want to Reinvent the Wheel?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0C0788-571F-32DA-0D2D-D2BFFA0D3977}"/>
                </a:ext>
              </a:extLst>
            </p:cNvPr>
            <p:cNvGrpSpPr/>
            <p:nvPr/>
          </p:nvGrpSpPr>
          <p:grpSpPr>
            <a:xfrm>
              <a:off x="784401" y="3764572"/>
              <a:ext cx="534581" cy="548128"/>
              <a:chOff x="5354165" y="1901952"/>
              <a:chExt cx="677917" cy="69509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D5B567B-D6ED-197F-325D-CF8C52132E63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F35103-B61A-2EF9-3C4A-C501B8CB0ED6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59CCE9-21BF-A548-4373-583FD0692851}"/>
              </a:ext>
            </a:extLst>
          </p:cNvPr>
          <p:cNvGrpSpPr/>
          <p:nvPr/>
        </p:nvGrpSpPr>
        <p:grpSpPr>
          <a:xfrm>
            <a:off x="1475172" y="3053198"/>
            <a:ext cx="5729125" cy="461665"/>
            <a:chOff x="1645653" y="2395050"/>
            <a:chExt cx="5729125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B2D0762-274A-48CA-FEFE-EFDCCBE36091}"/>
                </a:ext>
              </a:extLst>
            </p:cNvPr>
            <p:cNvSpPr txBox="1"/>
            <p:nvPr/>
          </p:nvSpPr>
          <p:spPr>
            <a:xfrm>
              <a:off x="1867783" y="2395050"/>
              <a:ext cx="550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Ensure co-pilot, not auto-pilot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1D37383-9456-29B7-E867-F5277F572AC7}"/>
                </a:ext>
              </a:extLst>
            </p:cNvPr>
            <p:cNvSpPr/>
            <p:nvPr/>
          </p:nvSpPr>
          <p:spPr>
            <a:xfrm>
              <a:off x="1645653" y="2544121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DB753-232C-313E-AE07-1EBC6B0672B4}"/>
              </a:ext>
            </a:extLst>
          </p:cNvPr>
          <p:cNvGrpSpPr/>
          <p:nvPr/>
        </p:nvGrpSpPr>
        <p:grpSpPr>
          <a:xfrm>
            <a:off x="1475172" y="3585531"/>
            <a:ext cx="5729125" cy="461665"/>
            <a:chOff x="1645653" y="2856715"/>
            <a:chExt cx="5729125" cy="47365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93DAD61-8380-F1A0-A062-31D0CE3B3D89}"/>
                </a:ext>
              </a:extLst>
            </p:cNvPr>
            <p:cNvSpPr txBox="1"/>
            <p:nvPr/>
          </p:nvSpPr>
          <p:spPr>
            <a:xfrm>
              <a:off x="1867783" y="2856715"/>
              <a:ext cx="5506995" cy="473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Develop AI prompts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545D93E-4DF4-36C6-4FB9-7DC2FED874BE}"/>
                </a:ext>
              </a:extLst>
            </p:cNvPr>
            <p:cNvSpPr/>
            <p:nvPr/>
          </p:nvSpPr>
          <p:spPr>
            <a:xfrm>
              <a:off x="1645653" y="3005786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CF1283-38DB-1D17-4DCB-C7C162A212F7}"/>
              </a:ext>
            </a:extLst>
          </p:cNvPr>
          <p:cNvGrpSpPr/>
          <p:nvPr/>
        </p:nvGrpSpPr>
        <p:grpSpPr>
          <a:xfrm>
            <a:off x="1473534" y="5259597"/>
            <a:ext cx="5729125" cy="461665"/>
            <a:chOff x="1645653" y="4780318"/>
            <a:chExt cx="5729125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972041-2DE3-5C9A-EA54-DBAB02461F39}"/>
                </a:ext>
              </a:extLst>
            </p:cNvPr>
            <p:cNvSpPr txBox="1"/>
            <p:nvPr/>
          </p:nvSpPr>
          <p:spPr>
            <a:xfrm>
              <a:off x="1867783" y="4780318"/>
              <a:ext cx="550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Try </a:t>
              </a:r>
              <a:r>
                <a:rPr lang="en-US" sz="2400" dirty="0" err="1">
                  <a:latin typeface="Roboto" panose="02000000000000000000" pitchFamily="2" charset="0"/>
                  <a:ea typeface="Roboto" panose="02000000000000000000" pitchFamily="2" charset="0"/>
                </a:rPr>
                <a:t>ExEC</a:t>
              </a:r>
              <a:endParaRPr lang="en-US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20152D4-32FF-80A0-923E-52ECE1AA30A9}"/>
                </a:ext>
              </a:extLst>
            </p:cNvPr>
            <p:cNvSpPr/>
            <p:nvPr/>
          </p:nvSpPr>
          <p:spPr>
            <a:xfrm>
              <a:off x="1645653" y="4929389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D1F7D4-EAB0-C516-0123-3A79DD9D9B04}"/>
              </a:ext>
            </a:extLst>
          </p:cNvPr>
          <p:cNvGrpSpPr/>
          <p:nvPr/>
        </p:nvGrpSpPr>
        <p:grpSpPr>
          <a:xfrm>
            <a:off x="1473534" y="2201189"/>
            <a:ext cx="4485307" cy="830997"/>
            <a:chOff x="1645653" y="2856715"/>
            <a:chExt cx="4485307" cy="9000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C3D58E-6AC4-A13B-4CCE-CCA5E812D816}"/>
                </a:ext>
              </a:extLst>
            </p:cNvPr>
            <p:cNvSpPr txBox="1"/>
            <p:nvPr/>
          </p:nvSpPr>
          <p:spPr>
            <a:xfrm>
              <a:off x="1867784" y="2856715"/>
              <a:ext cx="4263176" cy="900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Identify brainstorming exercises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23B3DBB-2A34-634C-4B2C-D92841C10D06}"/>
                </a:ext>
              </a:extLst>
            </p:cNvPr>
            <p:cNvSpPr/>
            <p:nvPr/>
          </p:nvSpPr>
          <p:spPr>
            <a:xfrm>
              <a:off x="1645653" y="3005786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348764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608821" y="186437"/>
            <a:ext cx="698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Oswald" panose="02000503000000000000" pitchFamily="2" charset="0"/>
                <a:ea typeface="Roboto Medium" panose="02000000000000000000" pitchFamily="2" charset="0"/>
              </a:rPr>
              <a:t>E</a:t>
            </a:r>
            <a:r>
              <a:rPr lang="en-US" sz="4400" b="1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Roboto Black" panose="02000000000000000000" pitchFamily="2" charset="0"/>
              </a:rPr>
              <a:t>x</a:t>
            </a:r>
            <a:r>
              <a:rPr lang="en-US" sz="4400" dirty="0">
                <a:latin typeface="Oswald" panose="02000503000000000000" pitchFamily="2" charset="0"/>
                <a:ea typeface="Roboto Medium" panose="02000000000000000000" pitchFamily="2" charset="0"/>
              </a:rPr>
              <a:t>periential Entrepreneurship</a:t>
            </a:r>
          </a:p>
          <a:p>
            <a:r>
              <a:rPr lang="en-US" sz="4400" dirty="0">
                <a:latin typeface="Oswald" panose="02000503000000000000" pitchFamily="2" charset="0"/>
                <a:ea typeface="Roboto Medium" panose="02000000000000000000" pitchFamily="2" charset="0"/>
              </a:rPr>
              <a:t>Curriculum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4927977" y="2535596"/>
            <a:ext cx="6551189" cy="548127"/>
            <a:chOff x="4927978" y="1665651"/>
            <a:chExt cx="6551189" cy="548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25971" y="1732889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Customer Storming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A6FDBC9B-4512-6799-0183-750DEC5EF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37" y="3127922"/>
            <a:ext cx="1824240" cy="79658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1DEA95E-5D05-CAA7-F148-E5961C20821F}"/>
              </a:ext>
            </a:extLst>
          </p:cNvPr>
          <p:cNvGrpSpPr/>
          <p:nvPr/>
        </p:nvGrpSpPr>
        <p:grpSpPr>
          <a:xfrm>
            <a:off x="4925607" y="3239698"/>
            <a:ext cx="6551189" cy="548127"/>
            <a:chOff x="4927978" y="1665651"/>
            <a:chExt cx="6551189" cy="54812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BEB497-76D0-9E0A-5EA5-3B60E373FE34}"/>
                </a:ext>
              </a:extLst>
            </p:cNvPr>
            <p:cNvSpPr txBox="1"/>
            <p:nvPr/>
          </p:nvSpPr>
          <p:spPr>
            <a:xfrm>
              <a:off x="5525971" y="1732889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Solution Ideation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6E40393-5256-01D8-4F59-91E46F71DC2C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2810C50-4C8A-B5EE-1755-F6A7B7CF4A78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453A0C-1346-432E-DF9D-B83675479A6D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3B94F6-2452-9D30-2FB9-AAEA03607263}"/>
              </a:ext>
            </a:extLst>
          </p:cNvPr>
          <p:cNvGrpSpPr/>
          <p:nvPr/>
        </p:nvGrpSpPr>
        <p:grpSpPr>
          <a:xfrm>
            <a:off x="4925607" y="3941461"/>
            <a:ext cx="6826581" cy="548127"/>
            <a:chOff x="4927978" y="1665651"/>
            <a:chExt cx="6826581" cy="54812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FE4FF0-F341-E916-1628-4DDAB0CEA8FA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MVP Development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89BB201-8078-66C2-957C-34DBD27E4935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6B2B651-9022-4E04-B039-5501E73D8CED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A2B7FCA-2170-1C62-BDBC-F437B2D8976E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3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232723-D003-C5DB-5A54-FF0666062B89}"/>
              </a:ext>
            </a:extLst>
          </p:cNvPr>
          <p:cNvGrpSpPr/>
          <p:nvPr/>
        </p:nvGrpSpPr>
        <p:grpSpPr>
          <a:xfrm>
            <a:off x="4925607" y="4629677"/>
            <a:ext cx="6826581" cy="548127"/>
            <a:chOff x="4927978" y="1665651"/>
            <a:chExt cx="6826581" cy="54812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C437795-D665-43EE-312A-3343CA72B42E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Customer Interviewing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43F2E41-F272-A0C3-3DC6-E31FEE9EB876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9F54140-CDF7-CD5C-74DB-B055324A9A3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C917DB2-FDBE-1CE5-C857-901D658F99AF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4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AAEC5A0-42D7-1C45-08EE-A4A8DFFEFBFD}"/>
              </a:ext>
            </a:extLst>
          </p:cNvPr>
          <p:cNvGrpSpPr/>
          <p:nvPr/>
        </p:nvGrpSpPr>
        <p:grpSpPr>
          <a:xfrm>
            <a:off x="4925607" y="5319946"/>
            <a:ext cx="6826581" cy="548127"/>
            <a:chOff x="4927978" y="1665651"/>
            <a:chExt cx="6826581" cy="54812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8F14A2-EE88-DE88-E228-ADF8C95B172A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Financial Modeling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F9117D3-3378-0846-C998-D0DF0E3C3AB0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BE462F4-F5E8-6235-1B65-47F3C070A72F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753FBFC-ECE2-9E23-832D-9B07B96012B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5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68B6B85-3980-1C9C-112F-3D8374C3185E}"/>
              </a:ext>
            </a:extLst>
          </p:cNvPr>
          <p:cNvGrpSpPr/>
          <p:nvPr/>
        </p:nvGrpSpPr>
        <p:grpSpPr>
          <a:xfrm>
            <a:off x="4925607" y="6010215"/>
            <a:ext cx="6826581" cy="548127"/>
            <a:chOff x="4927978" y="1665651"/>
            <a:chExt cx="6826581" cy="54812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FAE5C3B-D52B-1446-E81B-19E1D69AF4E8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Pilot Your Purpose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F2F77D3-6DBD-CD5A-FDA8-7EF1C254A394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6CA749A-A48D-3559-9836-7752284D01D5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54BAFCD-E6F8-99C5-E2D4-B134C641E138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6</a:t>
                </a:r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A5BB0BF-91C3-5EAF-804C-3487D3E99AD6}"/>
              </a:ext>
            </a:extLst>
          </p:cNvPr>
          <p:cNvSpPr txBox="1"/>
          <p:nvPr/>
        </p:nvSpPr>
        <p:spPr>
          <a:xfrm>
            <a:off x="525729" y="4225844"/>
            <a:ext cx="3223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Roboto Black" panose="02000000000000000000" pitchFamily="2" charset="0"/>
              </a:rPr>
              <a:t>TeachingE.org</a:t>
            </a:r>
            <a:endParaRPr lang="en-US" sz="4400" dirty="0">
              <a:solidFill>
                <a:schemeClr val="bg1"/>
              </a:solidFill>
              <a:latin typeface="Oswald" panose="02000503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A5B4C1-37D5-16D8-2D4A-363E168E974E}"/>
              </a:ext>
            </a:extLst>
          </p:cNvPr>
          <p:cNvSpPr txBox="1"/>
          <p:nvPr/>
        </p:nvSpPr>
        <p:spPr>
          <a:xfrm>
            <a:off x="431917" y="5024372"/>
            <a:ext cx="3223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Roboto Black" panose="02000000000000000000" pitchFamily="2" charset="0"/>
              </a:rPr>
              <a:t>PREVIEW</a:t>
            </a:r>
            <a:endParaRPr lang="en-US" sz="3200" dirty="0">
              <a:solidFill>
                <a:srgbClr val="FBBF10"/>
              </a:solidFill>
              <a:latin typeface="Oswald" panose="02000503000000000000" pitchFamily="2" charset="0"/>
              <a:ea typeface="Roboto Medium" panose="02000000000000000000" pitchFamily="2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290A327-1AB9-4667-89B4-82A6A3F400B6}"/>
              </a:ext>
            </a:extLst>
          </p:cNvPr>
          <p:cNvCxnSpPr>
            <a:cxnSpLocks/>
          </p:cNvCxnSpPr>
          <p:nvPr/>
        </p:nvCxnSpPr>
        <p:spPr>
          <a:xfrm>
            <a:off x="4646412" y="1669967"/>
            <a:ext cx="683038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D367982-8E83-D003-A2B0-D0E83E63A458}"/>
              </a:ext>
            </a:extLst>
          </p:cNvPr>
          <p:cNvSpPr txBox="1"/>
          <p:nvPr/>
        </p:nvSpPr>
        <p:spPr>
          <a:xfrm>
            <a:off x="4608821" y="1827370"/>
            <a:ext cx="5953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AI integrated into 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modules</a:t>
            </a:r>
          </a:p>
        </p:txBody>
      </p:sp>
    </p:spTree>
    <p:extLst>
      <p:ext uri="{BB962C8B-B14F-4D97-AF65-F5344CB8AC3E}">
        <p14:creationId xmlns:p14="http://schemas.microsoft.com/office/powerpoint/2010/main" val="27624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4" grpId="0"/>
      <p:bldP spid="5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4927977" y="1955883"/>
            <a:ext cx="6551189" cy="548127"/>
            <a:chOff x="4927978" y="1665651"/>
            <a:chExt cx="6551189" cy="548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25971" y="1732889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30+ engaging exercises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A6FDBC9B-4512-6799-0183-750DEC5EF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37" y="3127922"/>
            <a:ext cx="1824240" cy="79658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1DEA95E-5D05-CAA7-F148-E5961C20821F}"/>
              </a:ext>
            </a:extLst>
          </p:cNvPr>
          <p:cNvGrpSpPr/>
          <p:nvPr/>
        </p:nvGrpSpPr>
        <p:grpSpPr>
          <a:xfrm>
            <a:off x="4925607" y="2766665"/>
            <a:ext cx="6826579" cy="548127"/>
            <a:chOff x="4927978" y="1665651"/>
            <a:chExt cx="6826579" cy="54812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BEB497-76D0-9E0A-5EA5-3B60E373FE34}"/>
                </a:ext>
              </a:extLst>
            </p:cNvPr>
            <p:cNvSpPr txBox="1"/>
            <p:nvPr/>
          </p:nvSpPr>
          <p:spPr>
            <a:xfrm>
              <a:off x="5525970" y="1732889"/>
              <a:ext cx="62285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Flexibility (pick modules, online/in-person, etc.)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6E40393-5256-01D8-4F59-91E46F71DC2C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2810C50-4C8A-B5EE-1755-F6A7B7CF4A78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453A0C-1346-432E-DF9D-B83675479A6D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3B94F6-2452-9D30-2FB9-AAEA03607263}"/>
              </a:ext>
            </a:extLst>
          </p:cNvPr>
          <p:cNvGrpSpPr/>
          <p:nvPr/>
        </p:nvGrpSpPr>
        <p:grpSpPr>
          <a:xfrm>
            <a:off x="4925607" y="3559868"/>
            <a:ext cx="6826581" cy="548127"/>
            <a:chOff x="4927978" y="1665651"/>
            <a:chExt cx="6826581" cy="54812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FE4FF0-F341-E916-1628-4DDAB0CEA8FA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LMS integration (Canvas, D2L, Blackboard, Moodle)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89BB201-8078-66C2-957C-34DBD27E4935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6B2B651-9022-4E04-B039-5501E73D8CED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A2B7FCA-2170-1C62-BDBC-F437B2D8976E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3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232723-D003-C5DB-5A54-FF0666062B89}"/>
              </a:ext>
            </a:extLst>
          </p:cNvPr>
          <p:cNvGrpSpPr/>
          <p:nvPr/>
        </p:nvGrpSpPr>
        <p:grpSpPr>
          <a:xfrm>
            <a:off x="4925607" y="4354764"/>
            <a:ext cx="6826581" cy="548127"/>
            <a:chOff x="4927978" y="1665651"/>
            <a:chExt cx="6826581" cy="54812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C437795-D665-43EE-312A-3343CA72B42E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Attendance tracking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43F2E41-F272-A0C3-3DC6-E31FEE9EB876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9F54140-CDF7-CD5C-74DB-B055324A9A3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C917DB2-FDBE-1CE5-C857-901D658F99AF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4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AAEC5A0-42D7-1C45-08EE-A4A8DFFEFBFD}"/>
              </a:ext>
            </a:extLst>
          </p:cNvPr>
          <p:cNvGrpSpPr/>
          <p:nvPr/>
        </p:nvGrpSpPr>
        <p:grpSpPr>
          <a:xfrm>
            <a:off x="4925607" y="5151713"/>
            <a:ext cx="6826581" cy="548127"/>
            <a:chOff x="4927978" y="1665651"/>
            <a:chExt cx="6826581" cy="54812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8F14A2-EE88-DE88-E228-ADF8C95B172A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Virtual TA (AI assessment)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F9117D3-3378-0846-C998-D0DF0E3C3AB0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BE462F4-F5E8-6235-1B65-47F3C070A72F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753FBFC-ECE2-9E23-832D-9B07B96012B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5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68B6B85-3980-1C9C-112F-3D8374C3185E}"/>
              </a:ext>
            </a:extLst>
          </p:cNvPr>
          <p:cNvGrpSpPr/>
          <p:nvPr/>
        </p:nvGrpSpPr>
        <p:grpSpPr>
          <a:xfrm>
            <a:off x="4925607" y="5933422"/>
            <a:ext cx="6826581" cy="548127"/>
            <a:chOff x="4927978" y="1665651"/>
            <a:chExt cx="6826581" cy="54812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FAE5C3B-D52B-1446-E81B-19E1D69AF4E8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Less $ than textbook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F2F77D3-6DBD-CD5A-FDA8-7EF1C254A394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6CA749A-A48D-3559-9836-7752284D01D5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54BAFCD-E6F8-99C5-E2D4-B134C641E138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6</a:t>
                </a:r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A5BB0BF-91C3-5EAF-804C-3487D3E99AD6}"/>
              </a:ext>
            </a:extLst>
          </p:cNvPr>
          <p:cNvSpPr txBox="1"/>
          <p:nvPr/>
        </p:nvSpPr>
        <p:spPr>
          <a:xfrm>
            <a:off x="525729" y="4225844"/>
            <a:ext cx="3223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Roboto Black" panose="02000000000000000000" pitchFamily="2" charset="0"/>
              </a:rPr>
              <a:t>TeachingE.org</a:t>
            </a:r>
            <a:endParaRPr lang="en-US" sz="4400" dirty="0">
              <a:solidFill>
                <a:schemeClr val="bg1"/>
              </a:solidFill>
              <a:latin typeface="Oswald" panose="02000503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A5B4C1-37D5-16D8-2D4A-363E168E974E}"/>
              </a:ext>
            </a:extLst>
          </p:cNvPr>
          <p:cNvSpPr txBox="1"/>
          <p:nvPr/>
        </p:nvSpPr>
        <p:spPr>
          <a:xfrm>
            <a:off x="431917" y="5024372"/>
            <a:ext cx="3223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Roboto Black" panose="02000000000000000000" pitchFamily="2" charset="0"/>
              </a:rPr>
              <a:t>PREVIEW</a:t>
            </a:r>
            <a:endParaRPr lang="en-US" sz="3200" dirty="0">
              <a:solidFill>
                <a:srgbClr val="FBBF10"/>
              </a:solidFill>
              <a:latin typeface="Oswald" panose="02000503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04543-7E57-0CDD-1C1E-B2ECE71197B7}"/>
              </a:ext>
            </a:extLst>
          </p:cNvPr>
          <p:cNvSpPr txBox="1"/>
          <p:nvPr/>
        </p:nvSpPr>
        <p:spPr>
          <a:xfrm>
            <a:off x="4608821" y="186437"/>
            <a:ext cx="698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Oswald" panose="02000503000000000000" pitchFamily="2" charset="0"/>
                <a:ea typeface="Roboto Medium" panose="02000000000000000000" pitchFamily="2" charset="0"/>
              </a:rPr>
              <a:t>E</a:t>
            </a:r>
            <a:r>
              <a:rPr lang="en-US" sz="4400" b="1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Roboto Black" panose="02000000000000000000" pitchFamily="2" charset="0"/>
              </a:rPr>
              <a:t>x</a:t>
            </a:r>
            <a:r>
              <a:rPr lang="en-US" sz="4400" dirty="0">
                <a:latin typeface="Oswald" panose="02000503000000000000" pitchFamily="2" charset="0"/>
                <a:ea typeface="Roboto Medium" panose="02000000000000000000" pitchFamily="2" charset="0"/>
              </a:rPr>
              <a:t>periential Entrepreneurship</a:t>
            </a:r>
          </a:p>
          <a:p>
            <a:r>
              <a:rPr lang="en-US" sz="4400" dirty="0">
                <a:latin typeface="Oswald" panose="02000503000000000000" pitchFamily="2" charset="0"/>
                <a:ea typeface="Roboto Medium" panose="02000000000000000000" pitchFamily="2" charset="0"/>
              </a:rPr>
              <a:t>Curriculum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E5967D-8596-E966-631E-7444F7DD5E9F}"/>
              </a:ext>
            </a:extLst>
          </p:cNvPr>
          <p:cNvCxnSpPr>
            <a:cxnSpLocks/>
          </p:cNvCxnSpPr>
          <p:nvPr/>
        </p:nvCxnSpPr>
        <p:spPr>
          <a:xfrm>
            <a:off x="4646412" y="1669967"/>
            <a:ext cx="683038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95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2">
            <a:extLst>
              <a:ext uri="{FF2B5EF4-FFF2-40B4-BE49-F238E27FC236}">
                <a16:creationId xmlns:a16="http://schemas.microsoft.com/office/drawing/2014/main" id="{CADAD1A8-E2FA-A7E8-8724-F0B6720A63DE}"/>
              </a:ext>
            </a:extLst>
          </p:cNvPr>
          <p:cNvSpPr/>
          <p:nvPr/>
        </p:nvSpPr>
        <p:spPr>
          <a:xfrm rot="5400000" flipH="1">
            <a:off x="-295307" y="268647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576944" y="660037"/>
            <a:ext cx="5260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cap="all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Why AI in Class?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4AE3C-7C5A-08D7-CDC9-7819CB47DA64}"/>
              </a:ext>
            </a:extLst>
          </p:cNvPr>
          <p:cNvSpPr txBox="1"/>
          <p:nvPr/>
        </p:nvSpPr>
        <p:spPr>
          <a:xfrm>
            <a:off x="1190720" y="2354924"/>
            <a:ext cx="4646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entrepreneurial skill</a:t>
            </a:r>
            <a:endParaRPr lang="en-US" sz="2800" dirty="0">
              <a:solidFill>
                <a:srgbClr val="FBBF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F58AC58-73E7-2424-2C0A-9010B16D7165}"/>
              </a:ext>
            </a:extLst>
          </p:cNvPr>
          <p:cNvSpPr/>
          <p:nvPr/>
        </p:nvSpPr>
        <p:spPr>
          <a:xfrm>
            <a:off x="-2221516" y="532505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FECC84-36F7-13C1-8AEE-D94B0A284972}"/>
              </a:ext>
            </a:extLst>
          </p:cNvPr>
          <p:cNvSpPr/>
          <p:nvPr/>
        </p:nvSpPr>
        <p:spPr>
          <a:xfrm>
            <a:off x="-967909" y="6055556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63B49E-C846-02BE-D8AA-B9C73B571229}"/>
              </a:ext>
            </a:extLst>
          </p:cNvPr>
          <p:cNvGrpSpPr/>
          <p:nvPr/>
        </p:nvGrpSpPr>
        <p:grpSpPr>
          <a:xfrm>
            <a:off x="576945" y="1911391"/>
            <a:ext cx="4646410" cy="774526"/>
            <a:chOff x="576945" y="1911391"/>
            <a:chExt cx="4646410" cy="77452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A26381-B78D-185A-B6AC-AF5DB867EB79}"/>
                </a:ext>
              </a:extLst>
            </p:cNvPr>
            <p:cNvSpPr txBox="1"/>
            <p:nvPr/>
          </p:nvSpPr>
          <p:spPr>
            <a:xfrm>
              <a:off x="1190720" y="1911391"/>
              <a:ext cx="4032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E9EAEA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Using AI will become an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74593B2-0D68-9795-27BE-7459A4920075}"/>
                </a:ext>
              </a:extLst>
            </p:cNvPr>
            <p:cNvGrpSpPr/>
            <p:nvPr/>
          </p:nvGrpSpPr>
          <p:grpSpPr>
            <a:xfrm>
              <a:off x="576945" y="2137791"/>
              <a:ext cx="534581" cy="548126"/>
              <a:chOff x="5354165" y="1901952"/>
              <a:chExt cx="677917" cy="695094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E2606AA-6A36-E240-C8A5-8054694554DD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8214FB-4DCC-56C8-2A1C-27A575438C2D}"/>
                  </a:ext>
                </a:extLst>
              </p:cNvPr>
              <p:cNvSpPr txBox="1"/>
              <p:nvPr/>
            </p:nvSpPr>
            <p:spPr>
              <a:xfrm>
                <a:off x="5357892" y="1933537"/>
                <a:ext cx="674190" cy="66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D8B9C1-33F3-E9A9-FB93-3F116F9B37EC}"/>
              </a:ext>
            </a:extLst>
          </p:cNvPr>
          <p:cNvGrpSpPr/>
          <p:nvPr/>
        </p:nvGrpSpPr>
        <p:grpSpPr>
          <a:xfrm>
            <a:off x="576944" y="3727830"/>
            <a:ext cx="5001268" cy="761366"/>
            <a:chOff x="576944" y="3727830"/>
            <a:chExt cx="5001268" cy="76136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23863EE-8948-7EB1-715F-2D7278F58F57}"/>
                </a:ext>
              </a:extLst>
            </p:cNvPr>
            <p:cNvGrpSpPr/>
            <p:nvPr/>
          </p:nvGrpSpPr>
          <p:grpSpPr>
            <a:xfrm>
              <a:off x="576944" y="3941068"/>
              <a:ext cx="534581" cy="548128"/>
              <a:chOff x="5354165" y="1901952"/>
              <a:chExt cx="677917" cy="695097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0A480A5-FA9D-08E9-C484-6D6108E62A8A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BCF841-91B1-340E-C8F0-6903DAC55CAA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4308A0-F6C0-DC01-8E3E-62ACCF997321}"/>
                </a:ext>
              </a:extLst>
            </p:cNvPr>
            <p:cNvSpPr txBox="1"/>
            <p:nvPr/>
          </p:nvSpPr>
          <p:spPr>
            <a:xfrm>
              <a:off x="1190720" y="3727830"/>
              <a:ext cx="43874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E9EAEA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Your students are already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B0FD6FD-5CAB-F3EA-752A-0641676C9E39}"/>
              </a:ext>
            </a:extLst>
          </p:cNvPr>
          <p:cNvSpPr txBox="1"/>
          <p:nvPr/>
        </p:nvSpPr>
        <p:spPr>
          <a:xfrm>
            <a:off x="1190720" y="4201843"/>
            <a:ext cx="4646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using AI</a:t>
            </a:r>
            <a:endParaRPr lang="en-US" sz="2800" dirty="0">
              <a:solidFill>
                <a:srgbClr val="FBBF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8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1D99ECAA-736C-7CFD-86AC-EE2F5CD44B76}"/>
              </a:ext>
            </a:extLst>
          </p:cNvPr>
          <p:cNvSpPr/>
          <p:nvPr/>
        </p:nvSpPr>
        <p:spPr>
          <a:xfrm rot="5400000" flipH="1">
            <a:off x="-282398" y="242244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619809" y="834063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Oswald" panose="02000503000000000000" pitchFamily="2" charset="0"/>
              </a:rPr>
              <a:t>Questions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A173B1F-9848-58A2-C6B2-3E033840255B}"/>
              </a:ext>
            </a:extLst>
          </p:cNvPr>
          <p:cNvSpPr/>
          <p:nvPr/>
        </p:nvSpPr>
        <p:spPr>
          <a:xfrm>
            <a:off x="3012754" y="5100607"/>
            <a:ext cx="1421027" cy="29929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Picture 10" descr="A picture containing clipart, graphics, illustration, LEGO&#10;&#10;Description automatically generated">
            <a:extLst>
              <a:ext uri="{FF2B5EF4-FFF2-40B4-BE49-F238E27FC236}">
                <a16:creationId xmlns:a16="http://schemas.microsoft.com/office/drawing/2014/main" id="{B88CB206-8073-819B-529C-06C340B2D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6488" y="1287836"/>
            <a:ext cx="7620000" cy="5080000"/>
          </a:xfrm>
          <a:prstGeom prst="rect">
            <a:avLst/>
          </a:prstGeom>
        </p:spPr>
      </p:pic>
      <p:sp>
        <p:nvSpPr>
          <p:cNvPr id="2" name="Flowchart: Manual Input 2">
            <a:extLst>
              <a:ext uri="{FF2B5EF4-FFF2-40B4-BE49-F238E27FC236}">
                <a16:creationId xmlns:a16="http://schemas.microsoft.com/office/drawing/2014/main" id="{4FDDC798-BD01-8559-7CEB-545116A49BF4}"/>
              </a:ext>
            </a:extLst>
          </p:cNvPr>
          <p:cNvSpPr/>
          <p:nvPr/>
        </p:nvSpPr>
        <p:spPr>
          <a:xfrm rot="16200000" flipH="1">
            <a:off x="5132477" y="-269699"/>
            <a:ext cx="6958117" cy="72972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0 w 10000"/>
              <a:gd name="connsiteY3" fmla="*/ 10000 h 11264"/>
              <a:gd name="connsiteX4" fmla="*/ 0 w 10000"/>
              <a:gd name="connsiteY4" fmla="*/ 2000 h 11264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16 w 10000"/>
              <a:gd name="connsiteY3" fmla="*/ 11196 h 11264"/>
              <a:gd name="connsiteX4" fmla="*/ 0 w 10000"/>
              <a:gd name="connsiteY4" fmla="*/ 2000 h 11264"/>
              <a:gd name="connsiteX0" fmla="*/ 22 w 10022"/>
              <a:gd name="connsiteY0" fmla="*/ 2000 h 11264"/>
              <a:gd name="connsiteX1" fmla="*/ 10022 w 10022"/>
              <a:gd name="connsiteY1" fmla="*/ 0 h 11264"/>
              <a:gd name="connsiteX2" fmla="*/ 10022 w 10022"/>
              <a:gd name="connsiteY2" fmla="*/ 11264 h 11264"/>
              <a:gd name="connsiteX3" fmla="*/ 0 w 10022"/>
              <a:gd name="connsiteY3" fmla="*/ 11257 h 11264"/>
              <a:gd name="connsiteX4" fmla="*/ 22 w 10022"/>
              <a:gd name="connsiteY4" fmla="*/ 2000 h 11264"/>
              <a:gd name="connsiteX0" fmla="*/ 0 w 10145"/>
              <a:gd name="connsiteY0" fmla="*/ 1915 h 11264"/>
              <a:gd name="connsiteX1" fmla="*/ 10145 w 10145"/>
              <a:gd name="connsiteY1" fmla="*/ 0 h 11264"/>
              <a:gd name="connsiteX2" fmla="*/ 10145 w 10145"/>
              <a:gd name="connsiteY2" fmla="*/ 11264 h 11264"/>
              <a:gd name="connsiteX3" fmla="*/ 123 w 10145"/>
              <a:gd name="connsiteY3" fmla="*/ 11257 h 11264"/>
              <a:gd name="connsiteX4" fmla="*/ 0 w 10145"/>
              <a:gd name="connsiteY4" fmla="*/ 1915 h 11264"/>
              <a:gd name="connsiteX0" fmla="*/ 89 w 10234"/>
              <a:gd name="connsiteY0" fmla="*/ 1915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89 w 10234"/>
              <a:gd name="connsiteY4" fmla="*/ 1915 h 11427"/>
              <a:gd name="connsiteX0" fmla="*/ 184 w 10234"/>
              <a:gd name="connsiteY0" fmla="*/ 1894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184 w 10234"/>
              <a:gd name="connsiteY4" fmla="*/ 1894 h 11427"/>
              <a:gd name="connsiteX0" fmla="*/ 2 w 10052"/>
              <a:gd name="connsiteY0" fmla="*/ 1894 h 11264"/>
              <a:gd name="connsiteX1" fmla="*/ 10052 w 10052"/>
              <a:gd name="connsiteY1" fmla="*/ 0 h 11264"/>
              <a:gd name="connsiteX2" fmla="*/ 10052 w 10052"/>
              <a:gd name="connsiteY2" fmla="*/ 11264 h 11264"/>
              <a:gd name="connsiteX3" fmla="*/ 2 w 10052"/>
              <a:gd name="connsiteY3" fmla="*/ 11264 h 11264"/>
              <a:gd name="connsiteX4" fmla="*/ 2 w 10052"/>
              <a:gd name="connsiteY4" fmla="*/ 1894 h 11264"/>
              <a:gd name="connsiteX0" fmla="*/ 0 w 10050"/>
              <a:gd name="connsiteY0" fmla="*/ 1894 h 11264"/>
              <a:gd name="connsiteX1" fmla="*/ 10050 w 10050"/>
              <a:gd name="connsiteY1" fmla="*/ 0 h 11264"/>
              <a:gd name="connsiteX2" fmla="*/ 10050 w 10050"/>
              <a:gd name="connsiteY2" fmla="*/ 11264 h 11264"/>
              <a:gd name="connsiteX3" fmla="*/ 425 w 10050"/>
              <a:gd name="connsiteY3" fmla="*/ 11162 h 11264"/>
              <a:gd name="connsiteX4" fmla="*/ 0 w 10050"/>
              <a:gd name="connsiteY4" fmla="*/ 1894 h 11264"/>
              <a:gd name="connsiteX0" fmla="*/ 89 w 10139"/>
              <a:gd name="connsiteY0" fmla="*/ 1894 h 11305"/>
              <a:gd name="connsiteX1" fmla="*/ 10139 w 10139"/>
              <a:gd name="connsiteY1" fmla="*/ 0 h 11305"/>
              <a:gd name="connsiteX2" fmla="*/ 10139 w 10139"/>
              <a:gd name="connsiteY2" fmla="*/ 11264 h 11305"/>
              <a:gd name="connsiteX3" fmla="*/ 0 w 10139"/>
              <a:gd name="connsiteY3" fmla="*/ 11305 h 11305"/>
              <a:gd name="connsiteX4" fmla="*/ 89 w 10139"/>
              <a:gd name="connsiteY4" fmla="*/ 1894 h 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9" h="11305">
                <a:moveTo>
                  <a:pt x="89" y="1894"/>
                </a:moveTo>
                <a:lnTo>
                  <a:pt x="10139" y="0"/>
                </a:lnTo>
                <a:lnTo>
                  <a:pt x="10139" y="11264"/>
                </a:lnTo>
                <a:lnTo>
                  <a:pt x="0" y="11305"/>
                </a:lnTo>
                <a:cubicBezTo>
                  <a:pt x="-5" y="8240"/>
                  <a:pt x="94" y="4959"/>
                  <a:pt x="89" y="1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9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/>
          <p:nvPr/>
        </p:nvSpPr>
        <p:spPr>
          <a:xfrm rot="10800000" flipH="1">
            <a:off x="-4" y="-18809"/>
            <a:ext cx="2645200" cy="6876800"/>
          </a:xfrm>
          <a:prstGeom prst="rtTriangle">
            <a:avLst/>
          </a:prstGeom>
          <a:solidFill>
            <a:srgbClr val="FFCE00"/>
          </a:solidFill>
          <a:ln>
            <a:noFill/>
          </a:ln>
        </p:spPr>
        <p:txBody>
          <a:bodyPr spcFirstLastPara="1" wrap="square" lIns="128367" tIns="128367" rIns="128367" bIns="1283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BE60B7-7AAD-42BB-B4F0-C58A8257E9E7}"/>
              </a:ext>
            </a:extLst>
          </p:cNvPr>
          <p:cNvSpPr/>
          <p:nvPr/>
        </p:nvSpPr>
        <p:spPr>
          <a:xfrm>
            <a:off x="5969000" y="435012"/>
            <a:ext cx="5638800" cy="889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ECE00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  <a:sym typeface="Arial"/>
              </a:rPr>
              <a:t>Breakouts: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  <a:sym typeface="Arial"/>
              </a:rPr>
              <a:t> AI in Your Classes</a:t>
            </a:r>
          </a:p>
        </p:txBody>
      </p:sp>
      <p:sp>
        <p:nvSpPr>
          <p:cNvPr id="42" name="Google Shape;58;p13">
            <a:extLst>
              <a:ext uri="{FF2B5EF4-FFF2-40B4-BE49-F238E27FC236}">
                <a16:creationId xmlns:a16="http://schemas.microsoft.com/office/drawing/2014/main" id="{CB021F32-D208-43EF-82BD-D6637F21CE38}"/>
              </a:ext>
            </a:extLst>
          </p:cNvPr>
          <p:cNvSpPr txBox="1"/>
          <p:nvPr/>
        </p:nvSpPr>
        <p:spPr>
          <a:xfrm flipH="1">
            <a:off x="1782766" y="2830428"/>
            <a:ext cx="4696281" cy="351892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But if you don’t . . .</a:t>
            </a:r>
          </a:p>
          <a:p>
            <a:pPr marL="365751" marR="0" lvl="0" indent="-365751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Want to be on camera</a:t>
            </a:r>
          </a:p>
          <a:p>
            <a:pPr marL="365751" marR="0" lvl="0" indent="-365751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Have a stable connection</a:t>
            </a:r>
          </a:p>
          <a:p>
            <a:pPr marL="365751" marR="0" lvl="0" indent="-365751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Want to participate</a:t>
            </a:r>
          </a:p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Please don’t join</a:t>
            </a: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Oswald" panose="02000503000000000000" pitchFamily="2" charset="0"/>
              <a:ea typeface="+mn-ea"/>
              <a:cs typeface="Arial"/>
              <a:sym typeface="Oswald Regular"/>
            </a:endParaRPr>
          </a:p>
        </p:txBody>
      </p:sp>
      <p:sp>
        <p:nvSpPr>
          <p:cNvPr id="12" name="Google Shape;58;p13">
            <a:extLst>
              <a:ext uri="{FF2B5EF4-FFF2-40B4-BE49-F238E27FC236}">
                <a16:creationId xmlns:a16="http://schemas.microsoft.com/office/drawing/2014/main" id="{C06A0194-A508-49BB-A14E-2231EC3AA642}"/>
              </a:ext>
            </a:extLst>
          </p:cNvPr>
          <p:cNvSpPr txBox="1"/>
          <p:nvPr/>
        </p:nvSpPr>
        <p:spPr>
          <a:xfrm flipH="1">
            <a:off x="5787333" y="1538211"/>
            <a:ext cx="5918200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Highly recommend you join</a:t>
            </a:r>
          </a:p>
        </p:txBody>
      </p:sp>
      <p:sp>
        <p:nvSpPr>
          <p:cNvPr id="3" name="Google Shape;58;p13">
            <a:extLst>
              <a:ext uri="{FF2B5EF4-FFF2-40B4-BE49-F238E27FC236}">
                <a16:creationId xmlns:a16="http://schemas.microsoft.com/office/drawing/2014/main" id="{F14F33AF-C97C-90F5-8993-B53029C8BB78}"/>
              </a:ext>
            </a:extLst>
          </p:cNvPr>
          <p:cNvSpPr txBox="1"/>
          <p:nvPr/>
        </p:nvSpPr>
        <p:spPr>
          <a:xfrm flipH="1">
            <a:off x="5787333" y="2385928"/>
            <a:ext cx="5918200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Share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62005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 bldLvl="5"/>
      <p:bldP spid="12" grpId="0" uiExpand="1" build="p" bldLvl="5"/>
      <p:bldP spid="3" grpId="0" uiExpand="1" build="p" bldLvl="5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/>
          <p:nvPr/>
        </p:nvSpPr>
        <p:spPr>
          <a:xfrm rot="10800000" flipH="1">
            <a:off x="-4" y="-18809"/>
            <a:ext cx="2645200" cy="6876800"/>
          </a:xfrm>
          <a:prstGeom prst="rtTriangle">
            <a:avLst/>
          </a:prstGeom>
          <a:solidFill>
            <a:srgbClr val="FFCE00"/>
          </a:solidFill>
          <a:ln>
            <a:noFill/>
          </a:ln>
        </p:spPr>
        <p:txBody>
          <a:bodyPr spcFirstLastPara="1" wrap="square" lIns="128367" tIns="128367" rIns="128367" bIns="1283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58;p13">
            <a:extLst>
              <a:ext uri="{FF2B5EF4-FFF2-40B4-BE49-F238E27FC236}">
                <a16:creationId xmlns:a16="http://schemas.microsoft.com/office/drawing/2014/main" id="{C06A0194-A508-49BB-A14E-2231EC3AA642}"/>
              </a:ext>
            </a:extLst>
          </p:cNvPr>
          <p:cNvSpPr txBox="1"/>
          <p:nvPr/>
        </p:nvSpPr>
        <p:spPr>
          <a:xfrm flipH="1">
            <a:off x="5787333" y="1538211"/>
            <a:ext cx="5918200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Highly recommend you join</a:t>
            </a:r>
          </a:p>
        </p:txBody>
      </p:sp>
      <p:sp>
        <p:nvSpPr>
          <p:cNvPr id="3" name="Google Shape;58;p13">
            <a:extLst>
              <a:ext uri="{FF2B5EF4-FFF2-40B4-BE49-F238E27FC236}">
                <a16:creationId xmlns:a16="http://schemas.microsoft.com/office/drawing/2014/main" id="{F14F33AF-C97C-90F5-8993-B53029C8BB78}"/>
              </a:ext>
            </a:extLst>
          </p:cNvPr>
          <p:cNvSpPr txBox="1"/>
          <p:nvPr/>
        </p:nvSpPr>
        <p:spPr>
          <a:xfrm flipH="1">
            <a:off x="5787333" y="2385928"/>
            <a:ext cx="5918200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Share Best Practices</a:t>
            </a:r>
          </a:p>
        </p:txBody>
      </p:sp>
      <p:sp>
        <p:nvSpPr>
          <p:cNvPr id="2" name="Google Shape;58;p13">
            <a:extLst>
              <a:ext uri="{FF2B5EF4-FFF2-40B4-BE49-F238E27FC236}">
                <a16:creationId xmlns:a16="http://schemas.microsoft.com/office/drawing/2014/main" id="{F9137E10-F3FE-C0CE-82D9-DB1CB3C77E8B}"/>
              </a:ext>
            </a:extLst>
          </p:cNvPr>
          <p:cNvSpPr txBox="1"/>
          <p:nvPr/>
        </p:nvSpPr>
        <p:spPr>
          <a:xfrm flipH="1">
            <a:off x="1550933" y="3066659"/>
            <a:ext cx="5196707" cy="351892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You’ll get to . . .</a:t>
            </a:r>
          </a:p>
          <a:p>
            <a:pPr marL="365751" marR="0" lvl="0" indent="-365751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Learn</a:t>
            </a:r>
            <a:r>
              <a:rPr kumimoji="0" lang="en-US" sz="2667" b="0" i="0" u="none" strike="noStrike" kern="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 how others are using AI</a:t>
            </a:r>
            <a:endParaRPr kumimoji="0" lang="en-US" sz="2667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Oswald" panose="02000503000000000000" pitchFamily="2" charset="0"/>
              <a:ea typeface="+mn-ea"/>
              <a:cs typeface="Arial"/>
              <a:sym typeface="Oswald Regular"/>
            </a:endParaRPr>
          </a:p>
          <a:p>
            <a:pPr marL="365751" marR="0" lvl="0" indent="-365751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Ask about your concerns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4FB94-C355-01D4-9317-7414A7322963}"/>
              </a:ext>
            </a:extLst>
          </p:cNvPr>
          <p:cNvSpPr/>
          <p:nvPr/>
        </p:nvSpPr>
        <p:spPr>
          <a:xfrm>
            <a:off x="6972865" y="3835570"/>
            <a:ext cx="3547135" cy="1767431"/>
          </a:xfrm>
          <a:prstGeom prst="roundRect">
            <a:avLst/>
          </a:prstGeom>
          <a:solidFill>
            <a:srgbClr val="FECE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Please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THANK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 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your facilitator!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00C013-26A3-A63F-AD6D-C0858E0F8132}"/>
              </a:ext>
            </a:extLst>
          </p:cNvPr>
          <p:cNvSpPr/>
          <p:nvPr/>
        </p:nvSpPr>
        <p:spPr>
          <a:xfrm>
            <a:off x="5969000" y="435012"/>
            <a:ext cx="5638800" cy="889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ECE00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  <a:sym typeface="Arial"/>
              </a:rPr>
              <a:t>Breakouts: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  <a:sym typeface="Arial"/>
              </a:rPr>
              <a:t> AI in Your Classes</a:t>
            </a:r>
          </a:p>
        </p:txBody>
      </p:sp>
    </p:spTree>
    <p:extLst>
      <p:ext uri="{BB962C8B-B14F-4D97-AF65-F5344CB8AC3E}">
        <p14:creationId xmlns:p14="http://schemas.microsoft.com/office/powerpoint/2010/main" val="3989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1D99ECAA-736C-7CFD-86AC-EE2F5CD44B76}"/>
              </a:ext>
            </a:extLst>
          </p:cNvPr>
          <p:cNvSpPr/>
          <p:nvPr/>
        </p:nvSpPr>
        <p:spPr>
          <a:xfrm rot="5400000" flipH="1">
            <a:off x="-282398" y="242244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619809" y="834063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Oswald" panose="02000503000000000000" pitchFamily="2" charset="0"/>
              </a:rPr>
              <a:t>Feedback</a:t>
            </a:r>
          </a:p>
        </p:txBody>
      </p:sp>
      <p:pic>
        <p:nvPicPr>
          <p:cNvPr id="4" name="Picture 3" descr="A picture containing clipart, cartoon, screenshot&#10;&#10;Description automatically generated">
            <a:extLst>
              <a:ext uri="{FF2B5EF4-FFF2-40B4-BE49-F238E27FC236}">
                <a16:creationId xmlns:a16="http://schemas.microsoft.com/office/drawing/2014/main" id="{68C0355C-F88C-BF0E-4ABB-E2D1AE6C1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21" y="1878226"/>
            <a:ext cx="5357684" cy="3571789"/>
          </a:xfrm>
          <a:prstGeom prst="rect">
            <a:avLst/>
          </a:prstGeom>
        </p:spPr>
      </p:pic>
      <p:sp>
        <p:nvSpPr>
          <p:cNvPr id="2" name="Flowchart: Manual Input 2">
            <a:extLst>
              <a:ext uri="{FF2B5EF4-FFF2-40B4-BE49-F238E27FC236}">
                <a16:creationId xmlns:a16="http://schemas.microsoft.com/office/drawing/2014/main" id="{08BE7B1F-3837-5D6F-4228-6B99BED13DAF}"/>
              </a:ext>
            </a:extLst>
          </p:cNvPr>
          <p:cNvSpPr/>
          <p:nvPr/>
        </p:nvSpPr>
        <p:spPr>
          <a:xfrm rot="16200000" flipH="1">
            <a:off x="5132477" y="-269699"/>
            <a:ext cx="6958117" cy="72972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0 w 10000"/>
              <a:gd name="connsiteY3" fmla="*/ 10000 h 11264"/>
              <a:gd name="connsiteX4" fmla="*/ 0 w 10000"/>
              <a:gd name="connsiteY4" fmla="*/ 2000 h 11264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16 w 10000"/>
              <a:gd name="connsiteY3" fmla="*/ 11196 h 11264"/>
              <a:gd name="connsiteX4" fmla="*/ 0 w 10000"/>
              <a:gd name="connsiteY4" fmla="*/ 2000 h 11264"/>
              <a:gd name="connsiteX0" fmla="*/ 22 w 10022"/>
              <a:gd name="connsiteY0" fmla="*/ 2000 h 11264"/>
              <a:gd name="connsiteX1" fmla="*/ 10022 w 10022"/>
              <a:gd name="connsiteY1" fmla="*/ 0 h 11264"/>
              <a:gd name="connsiteX2" fmla="*/ 10022 w 10022"/>
              <a:gd name="connsiteY2" fmla="*/ 11264 h 11264"/>
              <a:gd name="connsiteX3" fmla="*/ 0 w 10022"/>
              <a:gd name="connsiteY3" fmla="*/ 11257 h 11264"/>
              <a:gd name="connsiteX4" fmla="*/ 22 w 10022"/>
              <a:gd name="connsiteY4" fmla="*/ 2000 h 11264"/>
              <a:gd name="connsiteX0" fmla="*/ 0 w 10145"/>
              <a:gd name="connsiteY0" fmla="*/ 1915 h 11264"/>
              <a:gd name="connsiteX1" fmla="*/ 10145 w 10145"/>
              <a:gd name="connsiteY1" fmla="*/ 0 h 11264"/>
              <a:gd name="connsiteX2" fmla="*/ 10145 w 10145"/>
              <a:gd name="connsiteY2" fmla="*/ 11264 h 11264"/>
              <a:gd name="connsiteX3" fmla="*/ 123 w 10145"/>
              <a:gd name="connsiteY3" fmla="*/ 11257 h 11264"/>
              <a:gd name="connsiteX4" fmla="*/ 0 w 10145"/>
              <a:gd name="connsiteY4" fmla="*/ 1915 h 11264"/>
              <a:gd name="connsiteX0" fmla="*/ 89 w 10234"/>
              <a:gd name="connsiteY0" fmla="*/ 1915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89 w 10234"/>
              <a:gd name="connsiteY4" fmla="*/ 1915 h 11427"/>
              <a:gd name="connsiteX0" fmla="*/ 184 w 10234"/>
              <a:gd name="connsiteY0" fmla="*/ 1894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184 w 10234"/>
              <a:gd name="connsiteY4" fmla="*/ 1894 h 11427"/>
              <a:gd name="connsiteX0" fmla="*/ 2 w 10052"/>
              <a:gd name="connsiteY0" fmla="*/ 1894 h 11264"/>
              <a:gd name="connsiteX1" fmla="*/ 10052 w 10052"/>
              <a:gd name="connsiteY1" fmla="*/ 0 h 11264"/>
              <a:gd name="connsiteX2" fmla="*/ 10052 w 10052"/>
              <a:gd name="connsiteY2" fmla="*/ 11264 h 11264"/>
              <a:gd name="connsiteX3" fmla="*/ 2 w 10052"/>
              <a:gd name="connsiteY3" fmla="*/ 11264 h 11264"/>
              <a:gd name="connsiteX4" fmla="*/ 2 w 10052"/>
              <a:gd name="connsiteY4" fmla="*/ 1894 h 11264"/>
              <a:gd name="connsiteX0" fmla="*/ 0 w 10050"/>
              <a:gd name="connsiteY0" fmla="*/ 1894 h 11264"/>
              <a:gd name="connsiteX1" fmla="*/ 10050 w 10050"/>
              <a:gd name="connsiteY1" fmla="*/ 0 h 11264"/>
              <a:gd name="connsiteX2" fmla="*/ 10050 w 10050"/>
              <a:gd name="connsiteY2" fmla="*/ 11264 h 11264"/>
              <a:gd name="connsiteX3" fmla="*/ 425 w 10050"/>
              <a:gd name="connsiteY3" fmla="*/ 11162 h 11264"/>
              <a:gd name="connsiteX4" fmla="*/ 0 w 10050"/>
              <a:gd name="connsiteY4" fmla="*/ 1894 h 11264"/>
              <a:gd name="connsiteX0" fmla="*/ 89 w 10139"/>
              <a:gd name="connsiteY0" fmla="*/ 1894 h 11305"/>
              <a:gd name="connsiteX1" fmla="*/ 10139 w 10139"/>
              <a:gd name="connsiteY1" fmla="*/ 0 h 11305"/>
              <a:gd name="connsiteX2" fmla="*/ 10139 w 10139"/>
              <a:gd name="connsiteY2" fmla="*/ 11264 h 11305"/>
              <a:gd name="connsiteX3" fmla="*/ 0 w 10139"/>
              <a:gd name="connsiteY3" fmla="*/ 11305 h 11305"/>
              <a:gd name="connsiteX4" fmla="*/ 89 w 10139"/>
              <a:gd name="connsiteY4" fmla="*/ 1894 h 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9" h="11305">
                <a:moveTo>
                  <a:pt x="89" y="1894"/>
                </a:moveTo>
                <a:lnTo>
                  <a:pt x="10139" y="0"/>
                </a:lnTo>
                <a:lnTo>
                  <a:pt x="10139" y="11264"/>
                </a:lnTo>
                <a:lnTo>
                  <a:pt x="0" y="11305"/>
                </a:lnTo>
                <a:cubicBezTo>
                  <a:pt x="-5" y="8240"/>
                  <a:pt x="94" y="4959"/>
                  <a:pt x="89" y="1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1D99ECAA-736C-7CFD-86AC-EE2F5CD44B76}"/>
              </a:ext>
            </a:extLst>
          </p:cNvPr>
          <p:cNvSpPr/>
          <p:nvPr/>
        </p:nvSpPr>
        <p:spPr>
          <a:xfrm rot="5400000" flipH="1">
            <a:off x="-268648" y="242244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619809" y="834063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Questions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A173B1F-9848-58A2-C6B2-3E033840255B}"/>
              </a:ext>
            </a:extLst>
          </p:cNvPr>
          <p:cNvSpPr/>
          <p:nvPr/>
        </p:nvSpPr>
        <p:spPr>
          <a:xfrm>
            <a:off x="3012754" y="5100607"/>
            <a:ext cx="1421027" cy="29929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clipart, graphics, illustration, LEGO&#10;&#10;Description automatically generated">
            <a:extLst>
              <a:ext uri="{FF2B5EF4-FFF2-40B4-BE49-F238E27FC236}">
                <a16:creationId xmlns:a16="http://schemas.microsoft.com/office/drawing/2014/main" id="{B88CB206-8073-819B-529C-06C340B2D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6488" y="1287836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9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51D2A3-1E17-F0FA-A984-2E3A84E08AE9}"/>
              </a:ext>
            </a:extLst>
          </p:cNvPr>
          <p:cNvSpPr/>
          <p:nvPr/>
        </p:nvSpPr>
        <p:spPr>
          <a:xfrm>
            <a:off x="4820076" y="0"/>
            <a:ext cx="7371923" cy="6858000"/>
          </a:xfrm>
          <a:prstGeom prst="rect">
            <a:avLst/>
          </a:prstGeom>
          <a:solidFill>
            <a:srgbClr val="E9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6CD9E7-4CE6-6C6D-473E-B8CF5A760017}"/>
              </a:ext>
            </a:extLst>
          </p:cNvPr>
          <p:cNvSpPr txBox="1"/>
          <p:nvPr/>
        </p:nvSpPr>
        <p:spPr>
          <a:xfrm>
            <a:off x="841122" y="3091375"/>
            <a:ext cx="3173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C4579-1F42-A09C-96DD-7C7AC2335DBE}"/>
              </a:ext>
            </a:extLst>
          </p:cNvPr>
          <p:cNvSpPr txBox="1"/>
          <p:nvPr/>
        </p:nvSpPr>
        <p:spPr>
          <a:xfrm>
            <a:off x="5277676" y="594703"/>
            <a:ext cx="6456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USING AI TO IMPROVE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BBF10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IDEA GENERATION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wald SemiBold" pitchFamily="2" charset="77"/>
              <a:ea typeface="+mn-ea"/>
              <a:cs typeface="+mn-cs"/>
            </a:endParaRPr>
          </a:p>
        </p:txBody>
      </p:sp>
      <p:pic>
        <p:nvPicPr>
          <p:cNvPr id="9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4A07E6D-4EA3-E017-F286-7B75CB72D7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7" t="12735" r="59629" b="12446"/>
          <a:stretch/>
        </p:blipFill>
        <p:spPr>
          <a:xfrm>
            <a:off x="478442" y="4908949"/>
            <a:ext cx="1631662" cy="1520771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89C359DA-6F78-E842-FB3C-B036468D4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16" t="13018" r="5980" b="12164"/>
          <a:stretch/>
        </p:blipFill>
        <p:spPr>
          <a:xfrm>
            <a:off x="2110104" y="4942113"/>
            <a:ext cx="2409612" cy="1487607"/>
          </a:xfrm>
          <a:prstGeom prst="rect">
            <a:avLst/>
          </a:prstGeom>
        </p:spPr>
      </p:pic>
      <p:pic>
        <p:nvPicPr>
          <p:cNvPr id="3" name="Picture 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016BEED9-CA17-4402-6E59-E16D8CC6D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66" y="2696003"/>
            <a:ext cx="7527533" cy="423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0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1D99ECAA-736C-7CFD-86AC-EE2F5CD44B76}"/>
              </a:ext>
            </a:extLst>
          </p:cNvPr>
          <p:cNvSpPr/>
          <p:nvPr/>
        </p:nvSpPr>
        <p:spPr>
          <a:xfrm rot="5400000" flipH="1">
            <a:off x="-379859" y="268648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317907" y="512787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Oswald SemiBold" pitchFamily="2" charset="77"/>
              </a:rPr>
              <a:t>Using AI in Class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ADE1A3-928F-F6C5-4199-51422C561119}"/>
              </a:ext>
            </a:extLst>
          </p:cNvPr>
          <p:cNvSpPr txBox="1"/>
          <p:nvPr/>
        </p:nvSpPr>
        <p:spPr>
          <a:xfrm>
            <a:off x="317907" y="1655630"/>
            <a:ext cx="361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17E7D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AI is great 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4D7E5F-7BE2-C5C6-1576-93B3FD9D6858}"/>
              </a:ext>
            </a:extLst>
          </p:cNvPr>
          <p:cNvSpPr txBox="1"/>
          <p:nvPr/>
        </p:nvSpPr>
        <p:spPr>
          <a:xfrm>
            <a:off x="320878" y="2299721"/>
            <a:ext cx="575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cap="all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SemiBold" pitchFamily="2" charset="77"/>
              </a:rPr>
              <a:t>BRAINSTORMING</a:t>
            </a:r>
          </a:p>
        </p:txBody>
      </p:sp>
      <p:pic>
        <p:nvPicPr>
          <p:cNvPr id="22" name="Picture 2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405A1B0-B8A1-3E38-9B15-E76B5CAB1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0197"/>
            <a:ext cx="5306063" cy="298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3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1D99ECAA-736C-7CFD-86AC-EE2F5CD44B76}"/>
              </a:ext>
            </a:extLst>
          </p:cNvPr>
          <p:cNvSpPr/>
          <p:nvPr/>
        </p:nvSpPr>
        <p:spPr>
          <a:xfrm rot="5400000" flipH="1">
            <a:off x="-379859" y="268648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317907" y="512787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Oswald SemiBold" pitchFamily="2" charset="77"/>
              </a:rPr>
              <a:t>Using AI in Class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ADE1A3-928F-F6C5-4199-51422C561119}"/>
              </a:ext>
            </a:extLst>
          </p:cNvPr>
          <p:cNvSpPr txBox="1"/>
          <p:nvPr/>
        </p:nvSpPr>
        <p:spPr>
          <a:xfrm>
            <a:off x="317907" y="1655630"/>
            <a:ext cx="361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17E7D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AI is great 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4D7E5F-7BE2-C5C6-1576-93B3FD9D6858}"/>
              </a:ext>
            </a:extLst>
          </p:cNvPr>
          <p:cNvSpPr txBox="1"/>
          <p:nvPr/>
        </p:nvSpPr>
        <p:spPr>
          <a:xfrm>
            <a:off x="320878" y="2299721"/>
            <a:ext cx="575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cap="all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SemiBold" pitchFamily="2" charset="77"/>
              </a:rPr>
              <a:t>BRAINSTORMING</a:t>
            </a:r>
          </a:p>
        </p:txBody>
      </p:sp>
      <p:pic>
        <p:nvPicPr>
          <p:cNvPr id="22" name="Picture 2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405A1B0-B8A1-3E38-9B15-E76B5CAB1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0197"/>
            <a:ext cx="5306063" cy="298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6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269865" y="3033233"/>
            <a:ext cx="3710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BBF10"/>
                </a:solidFill>
                <a:latin typeface="Oswald SemiBold" pitchFamily="2" charset="77"/>
              </a:rPr>
              <a:t>BRAINSTORMING</a:t>
            </a:r>
          </a:p>
          <a:p>
            <a:r>
              <a:rPr lang="en-GB" sz="4000" b="1" dirty="0">
                <a:solidFill>
                  <a:schemeClr val="bg1"/>
                </a:solidFill>
                <a:latin typeface="Oswald SemiBold" pitchFamily="2" charset="77"/>
              </a:rPr>
              <a:t>OPPORTUNITIES</a:t>
            </a:r>
            <a:endParaRPr lang="en-GB" sz="4000" b="1" dirty="0">
              <a:solidFill>
                <a:srgbClr val="FBBF10"/>
              </a:solidFill>
              <a:latin typeface="Oswald SemiBold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804743" y="392385"/>
            <a:ext cx="67982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CHAT STORM</a:t>
            </a:r>
            <a:r>
              <a:rPr lang="en-US" sz="4800" b="1" dirty="0">
                <a:solidFill>
                  <a:srgbClr val="FBBF1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r>
              <a:rPr lang="en-US" sz="2800" dirty="0">
                <a:latin typeface="Roboto Medium" panose="02000000000000000000" pitchFamily="2" charset="0"/>
                <a:ea typeface="Roboto Medium" panose="02000000000000000000" pitchFamily="2" charset="0"/>
              </a:rPr>
              <a:t>Foster online engagement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4927978" y="2280514"/>
            <a:ext cx="6588519" cy="548128"/>
            <a:chOff x="4927978" y="1665654"/>
            <a:chExt cx="6588519" cy="5481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63301" y="1744860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Don’t hit send or “enter” until I tell you to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4"/>
              <a:ext cx="534581" cy="548128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E49AA6-3D81-A5F0-8ABA-BCB0182A7883}"/>
              </a:ext>
            </a:extLst>
          </p:cNvPr>
          <p:cNvGrpSpPr/>
          <p:nvPr/>
        </p:nvGrpSpPr>
        <p:grpSpPr>
          <a:xfrm>
            <a:off x="4927978" y="3152440"/>
            <a:ext cx="6588519" cy="707886"/>
            <a:chOff x="4927978" y="4013386"/>
            <a:chExt cx="658851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D2C0E0-40AE-499E-8B86-EE2F179B47F0}"/>
                </a:ext>
              </a:extLst>
            </p:cNvPr>
            <p:cNvSpPr txBox="1"/>
            <p:nvPr/>
          </p:nvSpPr>
          <p:spPr>
            <a:xfrm>
              <a:off x="5563301" y="4013386"/>
              <a:ext cx="5953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Type your answer in chat, but don’t hit send it until I say to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69E252-08A9-17B5-8B7B-2ABADF467E61}"/>
                </a:ext>
              </a:extLst>
            </p:cNvPr>
            <p:cNvGrpSpPr/>
            <p:nvPr/>
          </p:nvGrpSpPr>
          <p:grpSpPr>
            <a:xfrm>
              <a:off x="4927978" y="4074207"/>
              <a:ext cx="534581" cy="541204"/>
              <a:chOff x="5354165" y="1893552"/>
              <a:chExt cx="677917" cy="68631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7A4EF79-B98F-9BCA-5C45-C0A33E69EBD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7416B3-621A-FE6F-21AC-2AF3FFE63258}"/>
                  </a:ext>
                </a:extLst>
              </p:cNvPr>
              <p:cNvSpPr txBox="1"/>
              <p:nvPr/>
            </p:nvSpPr>
            <p:spPr>
              <a:xfrm>
                <a:off x="5357892" y="1893552"/>
                <a:ext cx="674190" cy="66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686113" y="1852116"/>
            <a:ext cx="683038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A55502-691C-350E-3331-CD5507E6D305}"/>
              </a:ext>
            </a:extLst>
          </p:cNvPr>
          <p:cNvGrpSpPr/>
          <p:nvPr/>
        </p:nvGrpSpPr>
        <p:grpSpPr>
          <a:xfrm>
            <a:off x="4927978" y="4066922"/>
            <a:ext cx="6588519" cy="707886"/>
            <a:chOff x="4927978" y="3981873"/>
            <a:chExt cx="6588519" cy="70788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729060-4F02-361E-AE49-54C203A5C688}"/>
                </a:ext>
              </a:extLst>
            </p:cNvPr>
            <p:cNvSpPr txBox="1"/>
            <p:nvPr/>
          </p:nvSpPr>
          <p:spPr>
            <a:xfrm>
              <a:off x="5563301" y="3981873"/>
              <a:ext cx="5953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After everyone has time to answer, I’ll count down “3, 2, 1, enter” . . . then you’ll hit enter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419007C-D2B6-CF76-1B32-15D53981C6CA}"/>
                </a:ext>
              </a:extLst>
            </p:cNvPr>
            <p:cNvGrpSpPr/>
            <p:nvPr/>
          </p:nvGrpSpPr>
          <p:grpSpPr>
            <a:xfrm>
              <a:off x="4927978" y="4074207"/>
              <a:ext cx="534581" cy="541204"/>
              <a:chOff x="5354165" y="1893552"/>
              <a:chExt cx="677917" cy="686317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D69D7A3-DE13-3948-3281-D038601CDFA4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81CC479-3B31-29DF-AB4E-836C77D99518}"/>
                  </a:ext>
                </a:extLst>
              </p:cNvPr>
              <p:cNvSpPr txBox="1"/>
              <p:nvPr/>
            </p:nvSpPr>
            <p:spPr>
              <a:xfrm>
                <a:off x="5357892" y="1893552"/>
                <a:ext cx="674190" cy="66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555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36361C-937F-FC75-F955-A01B8472C417}"/>
              </a:ext>
            </a:extLst>
          </p:cNvPr>
          <p:cNvSpPr/>
          <p:nvPr/>
        </p:nvSpPr>
        <p:spPr>
          <a:xfrm>
            <a:off x="-125046" y="2826586"/>
            <a:ext cx="12317047" cy="4180025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1A4596-61DD-7B98-EF9A-CC72F625932E}"/>
              </a:ext>
            </a:extLst>
          </p:cNvPr>
          <p:cNvGrpSpPr/>
          <p:nvPr/>
        </p:nvGrpSpPr>
        <p:grpSpPr>
          <a:xfrm>
            <a:off x="-125046" y="2826586"/>
            <a:ext cx="12317046" cy="3876431"/>
            <a:chOff x="-125046" y="2826586"/>
            <a:chExt cx="12317046" cy="38764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8DE87-F00C-4EC3-B909-F408C7CDE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208" r="8889" b="50755"/>
            <a:stretch/>
          </p:blipFill>
          <p:spPr>
            <a:xfrm>
              <a:off x="-125046" y="2826586"/>
              <a:ext cx="12317046" cy="387643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1EE5CC-6487-2822-60FA-9779C7028AF0}"/>
                </a:ext>
              </a:extLst>
            </p:cNvPr>
            <p:cNvSpPr/>
            <p:nvPr/>
          </p:nvSpPr>
          <p:spPr>
            <a:xfrm>
              <a:off x="3860120" y="5610439"/>
              <a:ext cx="797797" cy="746611"/>
            </a:xfrm>
            <a:prstGeom prst="rect">
              <a:avLst/>
            </a:prstGeom>
            <a:solidFill>
              <a:srgbClr val="D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swald" panose="02000503000000000000" pitchFamily="2" charset="0"/>
                </a:rPr>
                <a:t>Customer Storming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A67F03B-4043-EDB9-848A-88CEF2E75165}"/>
              </a:ext>
            </a:extLst>
          </p:cNvPr>
          <p:cNvSpPr txBox="1"/>
          <p:nvPr/>
        </p:nvSpPr>
        <p:spPr>
          <a:xfrm>
            <a:off x="3860120" y="969550"/>
            <a:ext cx="6206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cap="all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3</a:t>
            </a:r>
            <a:r>
              <a:rPr lang="en-GB" sz="5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Oswald Light" pitchFamily="2" charset="0"/>
              </a:rPr>
              <a:t> Brainstorming Opportunities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478E9DC-E4B3-769D-7A57-3F939D650E7F}"/>
              </a:ext>
            </a:extLst>
          </p:cNvPr>
          <p:cNvSpPr/>
          <p:nvPr/>
        </p:nvSpPr>
        <p:spPr>
          <a:xfrm>
            <a:off x="9582556" y="-185341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94E48E-AF94-E2C2-D704-874A406627B9}"/>
              </a:ext>
            </a:extLst>
          </p:cNvPr>
          <p:cNvSpPr/>
          <p:nvPr/>
        </p:nvSpPr>
        <p:spPr>
          <a:xfrm>
            <a:off x="10836163" y="-112290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47BE71-AAC1-2D4F-DCDE-B8F40A75E60F}"/>
              </a:ext>
            </a:extLst>
          </p:cNvPr>
          <p:cNvSpPr txBox="1"/>
          <p:nvPr/>
        </p:nvSpPr>
        <p:spPr>
          <a:xfrm>
            <a:off x="3860120" y="312013"/>
            <a:ext cx="6206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cap="all" dirty="0">
                <a:solidFill>
                  <a:schemeClr val="bg1">
                    <a:lumMod val="75000"/>
                  </a:schemeClr>
                </a:solidFill>
                <a:latin typeface="Oswald Light" pitchFamily="2" charset="0"/>
              </a:rPr>
              <a:t>Think of...</a:t>
            </a:r>
          </a:p>
        </p:txBody>
      </p:sp>
    </p:spTree>
    <p:extLst>
      <p:ext uri="{BB962C8B-B14F-4D97-AF65-F5344CB8AC3E}">
        <p14:creationId xmlns:p14="http://schemas.microsoft.com/office/powerpoint/2010/main" val="300641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2">
            <a:extLst>
              <a:ext uri="{FF2B5EF4-FFF2-40B4-BE49-F238E27FC236}">
                <a16:creationId xmlns:a16="http://schemas.microsoft.com/office/drawing/2014/main" id="{CADAD1A8-E2FA-A7E8-8724-F0B6720A63DE}"/>
              </a:ext>
            </a:extLst>
          </p:cNvPr>
          <p:cNvSpPr/>
          <p:nvPr/>
        </p:nvSpPr>
        <p:spPr>
          <a:xfrm rot="5400000" flipH="1">
            <a:off x="-295307" y="268647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483820" y="1585660"/>
            <a:ext cx="5456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cap="all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Using AI in Class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F58AC58-73E7-2424-2C0A-9010B16D7165}"/>
              </a:ext>
            </a:extLst>
          </p:cNvPr>
          <p:cNvSpPr/>
          <p:nvPr/>
        </p:nvSpPr>
        <p:spPr>
          <a:xfrm>
            <a:off x="-2221516" y="532505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FECC84-36F7-13C1-8AEE-D94B0A284972}"/>
              </a:ext>
            </a:extLst>
          </p:cNvPr>
          <p:cNvSpPr/>
          <p:nvPr/>
        </p:nvSpPr>
        <p:spPr>
          <a:xfrm>
            <a:off x="-967909" y="6055556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7F245E-99B7-D560-1A05-1733581C1F9C}"/>
              </a:ext>
            </a:extLst>
          </p:cNvPr>
          <p:cNvGrpSpPr/>
          <p:nvPr/>
        </p:nvGrpSpPr>
        <p:grpSpPr>
          <a:xfrm>
            <a:off x="809061" y="2785753"/>
            <a:ext cx="4646411" cy="954107"/>
            <a:chOff x="809061" y="2541913"/>
            <a:chExt cx="4646411" cy="95410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A26381-B78D-185A-B6AC-AF5DB867EB79}"/>
                </a:ext>
              </a:extLst>
            </p:cNvPr>
            <p:cNvSpPr txBox="1"/>
            <p:nvPr/>
          </p:nvSpPr>
          <p:spPr>
            <a:xfrm>
              <a:off x="1422837" y="2541913"/>
              <a:ext cx="403263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E9EAEA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Anytime students brainstorm…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74593B2-0D68-9795-27BE-7459A4920075}"/>
                </a:ext>
              </a:extLst>
            </p:cNvPr>
            <p:cNvGrpSpPr/>
            <p:nvPr/>
          </p:nvGrpSpPr>
          <p:grpSpPr>
            <a:xfrm>
              <a:off x="809061" y="2944762"/>
              <a:ext cx="534581" cy="548128"/>
              <a:chOff x="5354165" y="1901952"/>
              <a:chExt cx="677917" cy="69509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E2606AA-6A36-E240-C8A5-8054694554DD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8214FB-4DCC-56C8-2A1C-27A575438C2D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B0FD6FD-5CAB-F3EA-752A-0641676C9E39}"/>
              </a:ext>
            </a:extLst>
          </p:cNvPr>
          <p:cNvSpPr txBox="1"/>
          <p:nvPr/>
        </p:nvSpPr>
        <p:spPr>
          <a:xfrm>
            <a:off x="1422837" y="3642594"/>
            <a:ext cx="4646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BBF1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they should use AI</a:t>
            </a:r>
            <a:endParaRPr lang="en-US" sz="2800" dirty="0">
              <a:solidFill>
                <a:srgbClr val="FBBF1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75221A-7C16-28AA-1646-2D033DC3CF8C}"/>
              </a:ext>
            </a:extLst>
          </p:cNvPr>
          <p:cNvSpPr txBox="1"/>
          <p:nvPr/>
        </p:nvSpPr>
        <p:spPr>
          <a:xfrm>
            <a:off x="483820" y="765007"/>
            <a:ext cx="5094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2 Tips for</a:t>
            </a:r>
          </a:p>
        </p:txBody>
      </p:sp>
      <p:sp>
        <p:nvSpPr>
          <p:cNvPr id="4" name="Flowchart: Manual Input 2">
            <a:extLst>
              <a:ext uri="{FF2B5EF4-FFF2-40B4-BE49-F238E27FC236}">
                <a16:creationId xmlns:a16="http://schemas.microsoft.com/office/drawing/2014/main" id="{EB7D51A1-39B7-7371-917E-F5181F97FAFB}"/>
              </a:ext>
            </a:extLst>
          </p:cNvPr>
          <p:cNvSpPr/>
          <p:nvPr/>
        </p:nvSpPr>
        <p:spPr>
          <a:xfrm rot="16200000" flipH="1">
            <a:off x="5132477" y="-269699"/>
            <a:ext cx="6958117" cy="72972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0 w 10000"/>
              <a:gd name="connsiteY3" fmla="*/ 10000 h 11264"/>
              <a:gd name="connsiteX4" fmla="*/ 0 w 10000"/>
              <a:gd name="connsiteY4" fmla="*/ 2000 h 11264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16 w 10000"/>
              <a:gd name="connsiteY3" fmla="*/ 11196 h 11264"/>
              <a:gd name="connsiteX4" fmla="*/ 0 w 10000"/>
              <a:gd name="connsiteY4" fmla="*/ 2000 h 11264"/>
              <a:gd name="connsiteX0" fmla="*/ 22 w 10022"/>
              <a:gd name="connsiteY0" fmla="*/ 2000 h 11264"/>
              <a:gd name="connsiteX1" fmla="*/ 10022 w 10022"/>
              <a:gd name="connsiteY1" fmla="*/ 0 h 11264"/>
              <a:gd name="connsiteX2" fmla="*/ 10022 w 10022"/>
              <a:gd name="connsiteY2" fmla="*/ 11264 h 11264"/>
              <a:gd name="connsiteX3" fmla="*/ 0 w 10022"/>
              <a:gd name="connsiteY3" fmla="*/ 11257 h 11264"/>
              <a:gd name="connsiteX4" fmla="*/ 22 w 10022"/>
              <a:gd name="connsiteY4" fmla="*/ 2000 h 11264"/>
              <a:gd name="connsiteX0" fmla="*/ 0 w 10145"/>
              <a:gd name="connsiteY0" fmla="*/ 1915 h 11264"/>
              <a:gd name="connsiteX1" fmla="*/ 10145 w 10145"/>
              <a:gd name="connsiteY1" fmla="*/ 0 h 11264"/>
              <a:gd name="connsiteX2" fmla="*/ 10145 w 10145"/>
              <a:gd name="connsiteY2" fmla="*/ 11264 h 11264"/>
              <a:gd name="connsiteX3" fmla="*/ 123 w 10145"/>
              <a:gd name="connsiteY3" fmla="*/ 11257 h 11264"/>
              <a:gd name="connsiteX4" fmla="*/ 0 w 10145"/>
              <a:gd name="connsiteY4" fmla="*/ 1915 h 11264"/>
              <a:gd name="connsiteX0" fmla="*/ 89 w 10234"/>
              <a:gd name="connsiteY0" fmla="*/ 1915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89 w 10234"/>
              <a:gd name="connsiteY4" fmla="*/ 1915 h 11427"/>
              <a:gd name="connsiteX0" fmla="*/ 184 w 10234"/>
              <a:gd name="connsiteY0" fmla="*/ 1894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184 w 10234"/>
              <a:gd name="connsiteY4" fmla="*/ 1894 h 11427"/>
              <a:gd name="connsiteX0" fmla="*/ 2 w 10052"/>
              <a:gd name="connsiteY0" fmla="*/ 1894 h 11264"/>
              <a:gd name="connsiteX1" fmla="*/ 10052 w 10052"/>
              <a:gd name="connsiteY1" fmla="*/ 0 h 11264"/>
              <a:gd name="connsiteX2" fmla="*/ 10052 w 10052"/>
              <a:gd name="connsiteY2" fmla="*/ 11264 h 11264"/>
              <a:gd name="connsiteX3" fmla="*/ 2 w 10052"/>
              <a:gd name="connsiteY3" fmla="*/ 11264 h 11264"/>
              <a:gd name="connsiteX4" fmla="*/ 2 w 10052"/>
              <a:gd name="connsiteY4" fmla="*/ 1894 h 11264"/>
              <a:gd name="connsiteX0" fmla="*/ 0 w 10050"/>
              <a:gd name="connsiteY0" fmla="*/ 1894 h 11264"/>
              <a:gd name="connsiteX1" fmla="*/ 10050 w 10050"/>
              <a:gd name="connsiteY1" fmla="*/ 0 h 11264"/>
              <a:gd name="connsiteX2" fmla="*/ 10050 w 10050"/>
              <a:gd name="connsiteY2" fmla="*/ 11264 h 11264"/>
              <a:gd name="connsiteX3" fmla="*/ 425 w 10050"/>
              <a:gd name="connsiteY3" fmla="*/ 11162 h 11264"/>
              <a:gd name="connsiteX4" fmla="*/ 0 w 10050"/>
              <a:gd name="connsiteY4" fmla="*/ 1894 h 11264"/>
              <a:gd name="connsiteX0" fmla="*/ 89 w 10139"/>
              <a:gd name="connsiteY0" fmla="*/ 1894 h 11305"/>
              <a:gd name="connsiteX1" fmla="*/ 10139 w 10139"/>
              <a:gd name="connsiteY1" fmla="*/ 0 h 11305"/>
              <a:gd name="connsiteX2" fmla="*/ 10139 w 10139"/>
              <a:gd name="connsiteY2" fmla="*/ 11264 h 11305"/>
              <a:gd name="connsiteX3" fmla="*/ 0 w 10139"/>
              <a:gd name="connsiteY3" fmla="*/ 11305 h 11305"/>
              <a:gd name="connsiteX4" fmla="*/ 89 w 10139"/>
              <a:gd name="connsiteY4" fmla="*/ 1894 h 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9" h="11305">
                <a:moveTo>
                  <a:pt x="89" y="1894"/>
                </a:moveTo>
                <a:lnTo>
                  <a:pt x="10139" y="0"/>
                </a:lnTo>
                <a:lnTo>
                  <a:pt x="10139" y="11264"/>
                </a:lnTo>
                <a:lnTo>
                  <a:pt x="0" y="11305"/>
                </a:lnTo>
                <a:cubicBezTo>
                  <a:pt x="-5" y="8240"/>
                  <a:pt x="94" y="4959"/>
                  <a:pt x="89" y="1894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6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3204</TotalTime>
  <Words>891</Words>
  <Application>Microsoft Office PowerPoint</Application>
  <PresentationFormat>Widescreen</PresentationFormat>
  <Paragraphs>254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Calibri</vt:lpstr>
      <vt:lpstr>Roboto</vt:lpstr>
      <vt:lpstr>Oswald SemiBold</vt:lpstr>
      <vt:lpstr>Roboto Medium</vt:lpstr>
      <vt:lpstr>Oswald Light</vt:lpstr>
      <vt:lpstr>Calibri Light</vt:lpstr>
      <vt:lpstr>Oswald</vt:lpstr>
      <vt:lpstr>Hand Of Sean (Demo)</vt:lpstr>
      <vt:lpstr>Roboto Black</vt:lpstr>
      <vt:lpstr>Arial</vt:lpstr>
      <vt:lpstr>Office Theme</vt:lpstr>
      <vt:lpstr>1_Simple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 Wilcox</cp:lastModifiedBy>
  <cp:revision>57</cp:revision>
  <dcterms:created xsi:type="dcterms:W3CDTF">2023-04-26T08:38:11Z</dcterms:created>
  <dcterms:modified xsi:type="dcterms:W3CDTF">2023-05-17T15:41:36Z</dcterms:modified>
</cp:coreProperties>
</file>