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73" r:id="rId2"/>
    <p:sldMasterId id="2147483697" r:id="rId3"/>
  </p:sldMasterIdLst>
  <p:notesMasterIdLst>
    <p:notesMasterId r:id="rId42"/>
  </p:notesMasterIdLst>
  <p:sldIdLst>
    <p:sldId id="2009" r:id="rId4"/>
    <p:sldId id="2135" r:id="rId5"/>
    <p:sldId id="2154" r:id="rId6"/>
    <p:sldId id="2167" r:id="rId7"/>
    <p:sldId id="1862" r:id="rId8"/>
    <p:sldId id="2148" r:id="rId9"/>
    <p:sldId id="2150" r:id="rId10"/>
    <p:sldId id="2155" r:id="rId11"/>
    <p:sldId id="2138" r:id="rId12"/>
    <p:sldId id="2136" r:id="rId13"/>
    <p:sldId id="2170" r:id="rId14"/>
    <p:sldId id="2169" r:id="rId15"/>
    <p:sldId id="2140" r:id="rId16"/>
    <p:sldId id="2156" r:id="rId17"/>
    <p:sldId id="2160" r:id="rId18"/>
    <p:sldId id="2164" r:id="rId19"/>
    <p:sldId id="2165" r:id="rId20"/>
    <p:sldId id="2162" r:id="rId21"/>
    <p:sldId id="2163" r:id="rId22"/>
    <p:sldId id="2168" r:id="rId23"/>
    <p:sldId id="2166" r:id="rId24"/>
    <p:sldId id="2159" r:id="rId25"/>
    <p:sldId id="2146" r:id="rId26"/>
    <p:sldId id="2143" r:id="rId27"/>
    <p:sldId id="2145" r:id="rId28"/>
    <p:sldId id="2107" r:id="rId29"/>
    <p:sldId id="2108" r:id="rId30"/>
    <p:sldId id="2109" r:id="rId31"/>
    <p:sldId id="2110" r:id="rId32"/>
    <p:sldId id="2111" r:id="rId33"/>
    <p:sldId id="2105" r:id="rId34"/>
    <p:sldId id="2103" r:id="rId35"/>
    <p:sldId id="2114" r:id="rId36"/>
    <p:sldId id="2115" r:id="rId37"/>
    <p:sldId id="2116" r:id="rId38"/>
    <p:sldId id="2117" r:id="rId39"/>
    <p:sldId id="2153" r:id="rId40"/>
    <p:sldId id="2144" r:id="rId41"/>
  </p:sldIdLst>
  <p:sldSz cx="9144000" cy="5143500" type="screen16x9"/>
  <p:notesSz cx="6858000" cy="9144000"/>
  <p:embeddedFontLst>
    <p:embeddedFont>
      <p:font typeface="Hand Of Sean (Demo)" panose="020B0604020202020204" charset="0"/>
      <p:regular r:id="rId43"/>
    </p:embeddedFont>
    <p:embeddedFont>
      <p:font typeface="Oswald" panose="02000503000000000000" pitchFamily="2" charset="0"/>
      <p:regular r:id="rId44"/>
      <p:bold r:id="rId45"/>
      <p:italic r:id="rId46"/>
      <p:boldItalic r:id="rId47"/>
    </p:embeddedFont>
    <p:embeddedFont>
      <p:font typeface="Oswald Light" pitchFamily="2" charset="0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n" initials="J" lastIdx="4" clrIdx="0">
    <p:extLst>
      <p:ext uri="{19B8F6BF-5375-455C-9EA6-DF929625EA0E}">
        <p15:presenceInfo xmlns:p15="http://schemas.microsoft.com/office/powerpoint/2012/main" userId="Just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00"/>
    <a:srgbClr val="FF0066"/>
    <a:srgbClr val="404040"/>
    <a:srgbClr val="FF0063"/>
    <a:srgbClr val="FFCB00"/>
    <a:srgbClr val="424142"/>
    <a:srgbClr val="D60093"/>
    <a:srgbClr val="424542"/>
    <a:srgbClr val="006600"/>
    <a:srgbClr val="BF9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DF896E-BD7F-4A47-B749-60CEE95EFEC9}">
  <a:tblStyle styleId="{32DF896E-BD7F-4A47-B749-60CEE95EFE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6" autoAdjust="0"/>
    <p:restoredTop sz="86699" autoAdjust="0"/>
  </p:normalViewPr>
  <p:slideViewPr>
    <p:cSldViewPr snapToGrid="0">
      <p:cViewPr varScale="1">
        <p:scale>
          <a:sx n="78" d="100"/>
          <a:sy n="78" d="100"/>
        </p:scale>
        <p:origin x="114" y="3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3.fntdata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2.fntdata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4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6f57b02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6f57b02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Imagine you’re an investor.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1936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6f57b02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6f57b02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Imagine you’re an investor.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3124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6f57b02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6f57b02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Imagine you’re an investor.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8937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a29748a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a29748af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65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6f57b02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6f57b02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OBS:Zoom</a:t>
            </a:r>
            <a:r>
              <a:rPr lang="en-US"/>
              <a:t>: Class +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10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6f57b02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6f57b02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</p:txBody>
      </p:sp>
    </p:spTree>
    <p:extLst>
      <p:ext uri="{BB962C8B-B14F-4D97-AF65-F5344CB8AC3E}">
        <p14:creationId xmlns:p14="http://schemas.microsoft.com/office/powerpoint/2010/main" val="2411598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6f57b02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6f57b02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16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6f57b02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6f57b02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</p:txBody>
      </p:sp>
    </p:spTree>
    <p:extLst>
      <p:ext uri="{BB962C8B-B14F-4D97-AF65-F5344CB8AC3E}">
        <p14:creationId xmlns:p14="http://schemas.microsoft.com/office/powerpoint/2010/main" val="45167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6f57b02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6f57b02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41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6f57b02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6f57b02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</p:txBody>
      </p:sp>
    </p:spTree>
    <p:extLst>
      <p:ext uri="{BB962C8B-B14F-4D97-AF65-F5344CB8AC3E}">
        <p14:creationId xmlns:p14="http://schemas.microsoft.com/office/powerpoint/2010/main" val="4224060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6f57b02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6f57b02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21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6f57b02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6f57b02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79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6f57b02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6f57b02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Imagine you’re an investor.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5744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6f57b02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6f57b02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5687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a29748a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a29748af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080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6f57b02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6f57b02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Imagine you’re an investor.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8096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6f57b02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6f57b02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</p:txBody>
      </p:sp>
    </p:spTree>
    <p:extLst>
      <p:ext uri="{BB962C8B-B14F-4D97-AF65-F5344CB8AC3E}">
        <p14:creationId xmlns:p14="http://schemas.microsoft.com/office/powerpoint/2010/main" val="2102046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6f57b02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6f57b02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Imagine you’re an investor.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2301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6f57b02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6f57b02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Imagine you’re an investor.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08890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277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  <a:p>
            <a:pPr marL="13970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0913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  <a:p>
            <a:pPr marL="13970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50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6f57b02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6f57b02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OBS:Zoom</a:t>
            </a:r>
            <a:r>
              <a:rPr lang="en-US" dirty="0"/>
              <a:t>: Class + Screen</a:t>
            </a:r>
          </a:p>
        </p:txBody>
      </p:sp>
    </p:spTree>
    <p:extLst>
      <p:ext uri="{BB962C8B-B14F-4D97-AF65-F5344CB8AC3E}">
        <p14:creationId xmlns:p14="http://schemas.microsoft.com/office/powerpoint/2010/main" val="12481722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  <a:p>
            <a:pPr marL="13970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246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6f57b02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6f57b02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Imagine you’re an investor.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93873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6f57b02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6f57b02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Imagine you’re an investor.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28097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6f57b02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6f57b02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</p:txBody>
      </p:sp>
    </p:spTree>
    <p:extLst>
      <p:ext uri="{BB962C8B-B14F-4D97-AF65-F5344CB8AC3E}">
        <p14:creationId xmlns:p14="http://schemas.microsoft.com/office/powerpoint/2010/main" val="34172640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6f57b02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6f57b02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41219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6f57b02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6f57b02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97411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6f57b02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6f57b02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OBS:Slido</a:t>
            </a:r>
            <a:r>
              <a:rPr lang="en-US" dirty="0"/>
              <a:t> Circle - 720p</a:t>
            </a:r>
            <a:endParaRPr lang="en-US" sz="4400" b="0" i="0" u="none" strike="noStrike" cap="none" dirty="0">
              <a:solidFill>
                <a:srgbClr val="FFCB00"/>
              </a:solidFill>
              <a:latin typeface="Oswald" panose="02000503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9235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6f57b02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6f57b02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</p:txBody>
      </p:sp>
    </p:spTree>
    <p:extLst>
      <p:ext uri="{BB962C8B-B14F-4D97-AF65-F5344CB8AC3E}">
        <p14:creationId xmlns:p14="http://schemas.microsoft.com/office/powerpoint/2010/main" val="34630005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 err="1"/>
              <a:t>OBSDEF:Split</a:t>
            </a:r>
            <a:r>
              <a:rPr lang="en-US" dirty="0"/>
              <a:t> - Slides + Cam – 720p</a:t>
            </a:r>
          </a:p>
          <a:p>
            <a:pPr marL="139700" indent="0">
              <a:buNone/>
            </a:pPr>
            <a:r>
              <a:rPr lang="en-US" dirty="0" err="1"/>
              <a:t>OBS:Timer</a:t>
            </a:r>
            <a:r>
              <a:rPr lang="en-US" dirty="0"/>
              <a:t> - Circle</a:t>
            </a:r>
          </a:p>
        </p:txBody>
      </p:sp>
    </p:spTree>
    <p:extLst>
      <p:ext uri="{BB962C8B-B14F-4D97-AF65-F5344CB8AC3E}">
        <p14:creationId xmlns:p14="http://schemas.microsoft.com/office/powerpoint/2010/main" val="256074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6f57b02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6f57b02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6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6f57b02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6f57b02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6776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6f57b02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6f57b02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2721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6f57b02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6f57b02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3870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6f57b02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6f57b02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1658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6f57b02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6f57b02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Imagine you’re an investor.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624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B42-0963-4942-8CF5-EBFC77C5A25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FD48-7C5F-4EB6-81EB-09EBE165C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43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B42-0963-4942-8CF5-EBFC77C5A25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FD48-7C5F-4EB6-81EB-09EBE165C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62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B42-0963-4942-8CF5-EBFC77C5A25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FD48-7C5F-4EB6-81EB-09EBE165C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25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B42-0963-4942-8CF5-EBFC77C5A25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FD48-7C5F-4EB6-81EB-09EBE165C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89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B42-0963-4942-8CF5-EBFC77C5A25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FD48-7C5F-4EB6-81EB-09EBE165C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12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B42-0963-4942-8CF5-EBFC77C5A25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FD48-7C5F-4EB6-81EB-09EBE165C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69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B42-0963-4942-8CF5-EBFC77C5A25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FD48-7C5F-4EB6-81EB-09EBE165C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05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B42-0963-4942-8CF5-EBFC77C5A25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FD48-7C5F-4EB6-81EB-09EBE165C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57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B42-0963-4942-8CF5-EBFC77C5A25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FD48-7C5F-4EB6-81EB-09EBE165C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04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B42-0963-4942-8CF5-EBFC77C5A25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FD48-7C5F-4EB6-81EB-09EBE165C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95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0627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7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17500" rtl="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700"/>
              </a:spcBef>
              <a:spcAft>
                <a:spcPts val="17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982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7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1700"/>
              </a:spcBef>
              <a:spcAft>
                <a:spcPts val="17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7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1700"/>
              </a:spcBef>
              <a:spcAft>
                <a:spcPts val="17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5488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6164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6275" tIns="96275" rIns="96275" bIns="962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1700"/>
              </a:spcBef>
              <a:spcAft>
                <a:spcPts val="17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1098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4740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6275" tIns="96275" rIns="96275" bIns="9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6275" tIns="96275" rIns="96275" bIns="962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17500" rtl="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700"/>
              </a:spcBef>
              <a:spcAft>
                <a:spcPts val="17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6766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5899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6275" tIns="96275" rIns="96275" bIns="962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9pPr>
          </a:lstStyle>
          <a:p>
            <a:r>
              <a:t>xx%</a:t>
            </a:r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17500" algn="ctr" rtl="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700"/>
              </a:spcBef>
              <a:spcAft>
                <a:spcPts val="17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0215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422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B42-0963-4942-8CF5-EBFC77C5A25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FD48-7C5F-4EB6-81EB-09EBE165C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84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48B42-0963-4942-8CF5-EBFC77C5A25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CFD48-7C5F-4EB6-81EB-09EBE165C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0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Oswald" panose="02000503000000000000" pitchFamily="2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swald" panose="02000503000000000000" pitchFamily="2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Oswald" panose="02000503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swald" panose="02000503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Oswald" panose="02000503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Oswald" panose="02000503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275" tIns="96275" rIns="96275" bIns="96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275" tIns="96275" rIns="96275" bIns="96275" anchor="t" anchorCtr="0">
            <a:noAutofit/>
          </a:bodyPr>
          <a:lstStyle>
            <a:lvl1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275" tIns="96275" rIns="96275" bIns="9627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80511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2"/>
          <p:cNvSpPr/>
          <p:nvPr/>
        </p:nvSpPr>
        <p:spPr>
          <a:xfrm rot="5400000" flipH="1">
            <a:off x="-191682" y="191680"/>
            <a:ext cx="5143499" cy="47601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Google Shape;58;p13">
            <a:extLst>
              <a:ext uri="{FF2B5EF4-FFF2-40B4-BE49-F238E27FC236}">
                <a16:creationId xmlns:a16="http://schemas.microsoft.com/office/drawing/2014/main" id="{D5428EA7-C633-4858-8D7C-7763B97A5260}"/>
              </a:ext>
            </a:extLst>
          </p:cNvPr>
          <p:cNvSpPr txBox="1"/>
          <p:nvPr/>
        </p:nvSpPr>
        <p:spPr>
          <a:xfrm flipH="1">
            <a:off x="202435" y="84987"/>
            <a:ext cx="4363117" cy="12818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2000503000000000000" pitchFamily="2" charset="0"/>
                <a:ea typeface="Oswald Regular"/>
                <a:cs typeface="Oswald Regular"/>
                <a:sym typeface="Oswald Regular"/>
              </a:rPr>
              <a:t>Problems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anose="02000503000000000000" pitchFamily="2" charset="0"/>
              <a:sym typeface="Oswald Regular"/>
            </a:endParaRP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B97128A2-3213-4CC9-94AC-4A9D3A1E379B}"/>
              </a:ext>
            </a:extLst>
          </p:cNvPr>
          <p:cNvSpPr txBox="1"/>
          <p:nvPr/>
        </p:nvSpPr>
        <p:spPr>
          <a:xfrm flipH="1">
            <a:off x="202434" y="1222550"/>
            <a:ext cx="3709690" cy="238798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1.</a:t>
            </a: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 Finance isn’t engaging</a:t>
            </a:r>
            <a:b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</a:br>
            <a:endParaRPr lang="en-US" sz="1800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  <a:p>
            <a:pPr>
              <a:lnSpc>
                <a:spcPct val="115000"/>
              </a:lnSpc>
            </a:pPr>
            <a:endParaRPr lang="en-US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2. </a:t>
            </a: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How do we share best practices?</a:t>
            </a:r>
            <a:endParaRPr lang="en-US" sz="1600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32A4B7-C473-4384-C820-C66F659660C8}"/>
              </a:ext>
            </a:extLst>
          </p:cNvPr>
          <p:cNvCxnSpPr>
            <a:cxnSpLocks/>
          </p:cNvCxnSpPr>
          <p:nvPr/>
        </p:nvCxnSpPr>
        <p:spPr>
          <a:xfrm flipH="1">
            <a:off x="202436" y="1099996"/>
            <a:ext cx="38664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54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bldLvl="5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2"/>
          <p:cNvSpPr/>
          <p:nvPr/>
        </p:nvSpPr>
        <p:spPr>
          <a:xfrm rot="5400000" flipH="1">
            <a:off x="-191682" y="191680"/>
            <a:ext cx="5143499" cy="47601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Google Shape;58;p13">
            <a:extLst>
              <a:ext uri="{FF2B5EF4-FFF2-40B4-BE49-F238E27FC236}">
                <a16:creationId xmlns:a16="http://schemas.microsoft.com/office/drawing/2014/main" id="{D5428EA7-C633-4858-8D7C-7763B97A5260}"/>
              </a:ext>
            </a:extLst>
          </p:cNvPr>
          <p:cNvSpPr txBox="1"/>
          <p:nvPr/>
        </p:nvSpPr>
        <p:spPr>
          <a:xfrm flipH="1">
            <a:off x="202435" y="84987"/>
            <a:ext cx="4363117" cy="12818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2000503000000000000" pitchFamily="2" charset="0"/>
                <a:ea typeface="Oswald Regular"/>
                <a:cs typeface="Oswald Regular"/>
                <a:sym typeface="Oswald Regular"/>
              </a:rPr>
              <a:t>Doan Winkel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anose="02000503000000000000" pitchFamily="2" charset="0"/>
              <a:sym typeface="Oswald Regular"/>
            </a:endParaRP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B97128A2-3213-4CC9-94AC-4A9D3A1E379B}"/>
              </a:ext>
            </a:extLst>
          </p:cNvPr>
          <p:cNvSpPr txBox="1"/>
          <p:nvPr/>
        </p:nvSpPr>
        <p:spPr>
          <a:xfrm flipH="1">
            <a:off x="202434" y="1222550"/>
            <a:ext cx="3866414" cy="238798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bg1"/>
              </a:buClr>
            </a:pP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Endowed Chair of Entrepreneurship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32A4B7-C473-4384-C820-C66F659660C8}"/>
              </a:ext>
            </a:extLst>
          </p:cNvPr>
          <p:cNvCxnSpPr>
            <a:cxnSpLocks/>
          </p:cNvCxnSpPr>
          <p:nvPr/>
        </p:nvCxnSpPr>
        <p:spPr>
          <a:xfrm flipH="1">
            <a:off x="202436" y="1099996"/>
            <a:ext cx="38664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527422-0899-B55B-CFEC-E6BBB9A4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47" y="2944309"/>
            <a:ext cx="1735955" cy="16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35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2"/>
          <p:cNvSpPr/>
          <p:nvPr/>
        </p:nvSpPr>
        <p:spPr>
          <a:xfrm rot="5400000" flipH="1">
            <a:off x="-191682" y="191680"/>
            <a:ext cx="5143499" cy="47601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Google Shape;58;p13">
            <a:extLst>
              <a:ext uri="{FF2B5EF4-FFF2-40B4-BE49-F238E27FC236}">
                <a16:creationId xmlns:a16="http://schemas.microsoft.com/office/drawing/2014/main" id="{D5428EA7-C633-4858-8D7C-7763B97A5260}"/>
              </a:ext>
            </a:extLst>
          </p:cNvPr>
          <p:cNvSpPr txBox="1"/>
          <p:nvPr/>
        </p:nvSpPr>
        <p:spPr>
          <a:xfrm flipH="1">
            <a:off x="202435" y="84987"/>
            <a:ext cx="4363117" cy="12818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2000503000000000000" pitchFamily="2" charset="0"/>
                <a:ea typeface="Oswald Regular"/>
                <a:cs typeface="Oswald Regular"/>
                <a:sym typeface="Oswald Regular"/>
              </a:rPr>
              <a:t>Dave Clifford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anose="02000503000000000000" pitchFamily="2" charset="0"/>
              <a:sym typeface="Oswald Regular"/>
            </a:endParaRP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B97128A2-3213-4CC9-94AC-4A9D3A1E379B}"/>
              </a:ext>
            </a:extLst>
          </p:cNvPr>
          <p:cNvSpPr txBox="1"/>
          <p:nvPr/>
        </p:nvSpPr>
        <p:spPr>
          <a:xfrm flipH="1">
            <a:off x="202434" y="1222550"/>
            <a:ext cx="3866414" cy="238798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bg1"/>
              </a:buClr>
            </a:pP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Professor (Hero)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32A4B7-C473-4384-C820-C66F659660C8}"/>
              </a:ext>
            </a:extLst>
          </p:cNvPr>
          <p:cNvCxnSpPr>
            <a:cxnSpLocks/>
          </p:cNvCxnSpPr>
          <p:nvPr/>
        </p:nvCxnSpPr>
        <p:spPr>
          <a:xfrm flipH="1">
            <a:off x="202436" y="1099996"/>
            <a:ext cx="38664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527422-0899-B55B-CFEC-E6BBB9A4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47" y="2944309"/>
            <a:ext cx="1735955" cy="16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45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5"/>
          <p:cNvSpPr/>
          <p:nvPr/>
        </p:nvSpPr>
        <p:spPr>
          <a:xfrm rot="10800000" flipH="1">
            <a:off x="-3" y="-14107"/>
            <a:ext cx="1983900" cy="5157600"/>
          </a:xfrm>
          <a:prstGeom prst="rtTriangle">
            <a:avLst/>
          </a:prstGeom>
          <a:solidFill>
            <a:srgbClr val="FFCE00"/>
          </a:solidFill>
          <a:ln>
            <a:noFill/>
          </a:ln>
        </p:spPr>
        <p:txBody>
          <a:bodyPr spcFirstLastPara="1" wrap="square" lIns="96275" tIns="96275" rIns="96275" bIns="96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BE60B7-7AAD-42BB-B4F0-C58A8257E9E7}"/>
              </a:ext>
            </a:extLst>
          </p:cNvPr>
          <p:cNvSpPr/>
          <p:nvPr/>
        </p:nvSpPr>
        <p:spPr>
          <a:xfrm>
            <a:off x="5742290" y="659634"/>
            <a:ext cx="1698019" cy="66675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ECE00"/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  <a:sym typeface="Arial"/>
              </a:rPr>
              <a:t>Go to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swald" panose="02000503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479EAB2-5E14-9A70-82BD-A32722714329}"/>
              </a:ext>
            </a:extLst>
          </p:cNvPr>
          <p:cNvSpPr/>
          <p:nvPr/>
        </p:nvSpPr>
        <p:spPr>
          <a:xfrm>
            <a:off x="4542406" y="2571750"/>
            <a:ext cx="4097788" cy="582188"/>
          </a:xfrm>
          <a:prstGeom prst="roundRect">
            <a:avLst/>
          </a:prstGeom>
          <a:solidFill>
            <a:srgbClr val="FECE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200"/>
              </a:spcAft>
              <a:defRPr/>
            </a:pP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Oswald" panose="02000503000000000000" pitchFamily="2" charset="0"/>
                <a:cs typeface="Arial"/>
                <a:sym typeface="Oswald Regular"/>
              </a:rPr>
              <a:t>https://bit.ly/tefinsurvey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Oswald" panose="02000503000000000000" pitchFamily="2" charset="0"/>
              <a:ea typeface="+mn-ea"/>
              <a:cs typeface="Arial"/>
              <a:sym typeface="Oswald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C71877-8080-F7AA-347E-D625548B0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205" y="2051958"/>
            <a:ext cx="2535876" cy="24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4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9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2"/>
          <p:cNvSpPr/>
          <p:nvPr/>
        </p:nvSpPr>
        <p:spPr>
          <a:xfrm rot="5400000" flipH="1">
            <a:off x="-191682" y="191680"/>
            <a:ext cx="5143499" cy="47601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Google Shape;58;p13">
            <a:extLst>
              <a:ext uri="{FF2B5EF4-FFF2-40B4-BE49-F238E27FC236}">
                <a16:creationId xmlns:a16="http://schemas.microsoft.com/office/drawing/2014/main" id="{D5428EA7-C633-4858-8D7C-7763B97A5260}"/>
              </a:ext>
            </a:extLst>
          </p:cNvPr>
          <p:cNvSpPr txBox="1"/>
          <p:nvPr/>
        </p:nvSpPr>
        <p:spPr>
          <a:xfrm flipH="1">
            <a:off x="202435" y="84987"/>
            <a:ext cx="4363117" cy="12818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2000503000000000000" pitchFamily="2" charset="0"/>
                <a:ea typeface="Oswald Regular"/>
                <a:cs typeface="Oswald Regular"/>
                <a:sym typeface="Oswald Regular"/>
              </a:rPr>
              <a:t>Question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anose="02000503000000000000" pitchFamily="2" charset="0"/>
              <a:sym typeface="Oswald Regular"/>
            </a:endParaRP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B97128A2-3213-4CC9-94AC-4A9D3A1E379B}"/>
              </a:ext>
            </a:extLst>
          </p:cNvPr>
          <p:cNvSpPr txBox="1"/>
          <p:nvPr/>
        </p:nvSpPr>
        <p:spPr>
          <a:xfrm flipH="1">
            <a:off x="202434" y="1131110"/>
            <a:ext cx="3866414" cy="238798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Why is Doan asking</a:t>
            </a:r>
          </a:p>
          <a:p>
            <a:pPr>
              <a:lnSpc>
                <a:spcPct val="115000"/>
              </a:lnSpc>
            </a:pP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about price, market</a:t>
            </a:r>
          </a:p>
          <a:p>
            <a:pPr>
              <a:lnSpc>
                <a:spcPct val="115000"/>
              </a:lnSpc>
            </a:pP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sizing, etc. before </a:t>
            </a:r>
          </a:p>
          <a:p>
            <a:pPr>
              <a:lnSpc>
                <a:spcPct val="115000"/>
              </a:lnSpc>
            </a:pP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teaching these</a:t>
            </a:r>
          </a:p>
          <a:p>
            <a:pPr>
              <a:lnSpc>
                <a:spcPct val="115000"/>
              </a:lnSpc>
            </a:pP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concepts?</a:t>
            </a:r>
            <a:endParaRPr lang="en-US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32A4B7-C473-4384-C820-C66F659660C8}"/>
              </a:ext>
            </a:extLst>
          </p:cNvPr>
          <p:cNvCxnSpPr>
            <a:cxnSpLocks/>
          </p:cNvCxnSpPr>
          <p:nvPr/>
        </p:nvCxnSpPr>
        <p:spPr>
          <a:xfrm flipH="1">
            <a:off x="202436" y="1099996"/>
            <a:ext cx="38664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Google Shape;58;p13">
            <a:extLst>
              <a:ext uri="{FF2B5EF4-FFF2-40B4-BE49-F238E27FC236}">
                <a16:creationId xmlns:a16="http://schemas.microsoft.com/office/drawing/2014/main" id="{ADCFEC18-8601-B4A3-DFD6-ED300CCBA856}"/>
              </a:ext>
            </a:extLst>
          </p:cNvPr>
          <p:cNvSpPr txBox="1"/>
          <p:nvPr/>
        </p:nvSpPr>
        <p:spPr>
          <a:xfrm flipH="1">
            <a:off x="202434" y="4394819"/>
            <a:ext cx="3866414" cy="74868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Hint: </a:t>
            </a:r>
            <a:r>
              <a:rPr lang="en-US" sz="3600" dirty="0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3</a:t>
            </a: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 reasons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8244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bldLvl="3"/>
      <p:bldP spid="2" grpId="0" uiExpand="1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2"/>
          <p:cNvSpPr/>
          <p:nvPr/>
        </p:nvSpPr>
        <p:spPr>
          <a:xfrm rot="5400000" flipH="1">
            <a:off x="-191682" y="191680"/>
            <a:ext cx="5143499" cy="47601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Google Shape;58;p13">
            <a:extLst>
              <a:ext uri="{FF2B5EF4-FFF2-40B4-BE49-F238E27FC236}">
                <a16:creationId xmlns:a16="http://schemas.microsoft.com/office/drawing/2014/main" id="{D5428EA7-C633-4858-8D7C-7763B97A5260}"/>
              </a:ext>
            </a:extLst>
          </p:cNvPr>
          <p:cNvSpPr txBox="1"/>
          <p:nvPr/>
        </p:nvSpPr>
        <p:spPr>
          <a:xfrm flipH="1">
            <a:off x="202435" y="84987"/>
            <a:ext cx="4363117" cy="12818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2000503000000000000" pitchFamily="2" charset="0"/>
                <a:ea typeface="Oswald Regular"/>
                <a:cs typeface="Oswald Regular"/>
                <a:sym typeface="Oswald Regular"/>
              </a:rPr>
              <a:t>3 Reasons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anose="02000503000000000000" pitchFamily="2" charset="0"/>
              <a:sym typeface="Oswald Regular"/>
            </a:endParaRP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B97128A2-3213-4CC9-94AC-4A9D3A1E379B}"/>
              </a:ext>
            </a:extLst>
          </p:cNvPr>
          <p:cNvSpPr txBox="1"/>
          <p:nvPr/>
        </p:nvSpPr>
        <p:spPr>
          <a:xfrm flipH="1">
            <a:off x="202434" y="1222550"/>
            <a:ext cx="3866414" cy="238798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1.</a:t>
            </a: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 More engaging to be </a:t>
            </a:r>
            <a:r>
              <a:rPr lang="en-US" sz="3600" dirty="0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asked</a:t>
            </a: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, than told</a:t>
            </a:r>
          </a:p>
          <a:p>
            <a:pPr>
              <a:lnSpc>
                <a:spcPct val="115000"/>
              </a:lnSpc>
            </a:pPr>
            <a:endParaRPr lang="en-US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2. </a:t>
            </a: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Engaging to find out if you’re </a:t>
            </a:r>
            <a:r>
              <a:rPr lang="en-US" sz="3600" dirty="0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right</a:t>
            </a:r>
          </a:p>
          <a:p>
            <a:pPr>
              <a:lnSpc>
                <a:spcPct val="115000"/>
              </a:lnSpc>
            </a:pPr>
            <a:endParaRPr lang="en-US" sz="1600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  <a:p>
            <a:pPr lvl="0">
              <a:lnSpc>
                <a:spcPct val="115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3. </a:t>
            </a: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Pretesting effect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32A4B7-C473-4384-C820-C66F659660C8}"/>
              </a:ext>
            </a:extLst>
          </p:cNvPr>
          <p:cNvCxnSpPr>
            <a:cxnSpLocks/>
          </p:cNvCxnSpPr>
          <p:nvPr/>
        </p:nvCxnSpPr>
        <p:spPr>
          <a:xfrm flipH="1">
            <a:off x="202436" y="1099996"/>
            <a:ext cx="38664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3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2"/>
          <p:cNvSpPr/>
          <p:nvPr/>
        </p:nvSpPr>
        <p:spPr>
          <a:xfrm rot="5400000" flipH="1">
            <a:off x="-191682" y="191680"/>
            <a:ext cx="5143499" cy="47601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Google Shape;58;p13">
            <a:extLst>
              <a:ext uri="{FF2B5EF4-FFF2-40B4-BE49-F238E27FC236}">
                <a16:creationId xmlns:a16="http://schemas.microsoft.com/office/drawing/2014/main" id="{D5428EA7-C633-4858-8D7C-7763B97A5260}"/>
              </a:ext>
            </a:extLst>
          </p:cNvPr>
          <p:cNvSpPr txBox="1"/>
          <p:nvPr/>
        </p:nvSpPr>
        <p:spPr>
          <a:xfrm flipH="1">
            <a:off x="202435" y="84987"/>
            <a:ext cx="4363117" cy="12818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2000503000000000000" pitchFamily="2" charset="0"/>
                <a:ea typeface="Oswald Regular"/>
                <a:cs typeface="Oswald Regular"/>
                <a:sym typeface="Oswald Regular"/>
              </a:rPr>
              <a:t>Question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anose="02000503000000000000" pitchFamily="2" charset="0"/>
              <a:sym typeface="Oswald Regular"/>
            </a:endParaRP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B97128A2-3213-4CC9-94AC-4A9D3A1E379B}"/>
              </a:ext>
            </a:extLst>
          </p:cNvPr>
          <p:cNvSpPr txBox="1"/>
          <p:nvPr/>
        </p:nvSpPr>
        <p:spPr>
          <a:xfrm flipH="1">
            <a:off x="202434" y="1131110"/>
            <a:ext cx="3866414" cy="238798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Why did Doan ask</a:t>
            </a:r>
          </a:p>
          <a:p>
            <a:pPr>
              <a:lnSpc>
                <a:spcPct val="115000"/>
              </a:lnSpc>
            </a:pP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students to move to</a:t>
            </a:r>
          </a:p>
          <a:p>
            <a:pPr>
              <a:lnSpc>
                <a:spcPct val="115000"/>
              </a:lnSpc>
            </a:pP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different sides of  </a:t>
            </a:r>
          </a:p>
          <a:p>
            <a:pPr>
              <a:lnSpc>
                <a:spcPct val="115000"/>
              </a:lnSpc>
            </a:pP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the class room?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32A4B7-C473-4384-C820-C66F659660C8}"/>
              </a:ext>
            </a:extLst>
          </p:cNvPr>
          <p:cNvCxnSpPr>
            <a:cxnSpLocks/>
          </p:cNvCxnSpPr>
          <p:nvPr/>
        </p:nvCxnSpPr>
        <p:spPr>
          <a:xfrm flipH="1">
            <a:off x="202436" y="1099996"/>
            <a:ext cx="38664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Google Shape;58;p13">
            <a:extLst>
              <a:ext uri="{FF2B5EF4-FFF2-40B4-BE49-F238E27FC236}">
                <a16:creationId xmlns:a16="http://schemas.microsoft.com/office/drawing/2014/main" id="{ADCFEC18-8601-B4A3-DFD6-ED300CCBA856}"/>
              </a:ext>
            </a:extLst>
          </p:cNvPr>
          <p:cNvSpPr txBox="1"/>
          <p:nvPr/>
        </p:nvSpPr>
        <p:spPr>
          <a:xfrm flipH="1">
            <a:off x="202434" y="4394819"/>
            <a:ext cx="3866414" cy="74868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Hint: </a:t>
            </a:r>
            <a:r>
              <a:rPr lang="en-US" sz="3600" dirty="0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3</a:t>
            </a: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 reasons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3561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bldLvl="3"/>
      <p:bldP spid="2" grpId="0" uiExpand="1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2"/>
          <p:cNvSpPr/>
          <p:nvPr/>
        </p:nvSpPr>
        <p:spPr>
          <a:xfrm rot="5400000" flipH="1">
            <a:off x="-191682" y="191680"/>
            <a:ext cx="5143499" cy="47601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Google Shape;58;p13">
            <a:extLst>
              <a:ext uri="{FF2B5EF4-FFF2-40B4-BE49-F238E27FC236}">
                <a16:creationId xmlns:a16="http://schemas.microsoft.com/office/drawing/2014/main" id="{D5428EA7-C633-4858-8D7C-7763B97A5260}"/>
              </a:ext>
            </a:extLst>
          </p:cNvPr>
          <p:cNvSpPr txBox="1"/>
          <p:nvPr/>
        </p:nvSpPr>
        <p:spPr>
          <a:xfrm flipH="1">
            <a:off x="202435" y="84987"/>
            <a:ext cx="4363117" cy="12818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2000503000000000000" pitchFamily="2" charset="0"/>
                <a:ea typeface="Oswald Regular"/>
                <a:cs typeface="Oswald Regular"/>
                <a:sym typeface="Oswald Regular"/>
              </a:rPr>
              <a:t>3 Reasons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anose="02000503000000000000" pitchFamily="2" charset="0"/>
              <a:sym typeface="Oswald Regular"/>
            </a:endParaRP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B97128A2-3213-4CC9-94AC-4A9D3A1E379B}"/>
              </a:ext>
            </a:extLst>
          </p:cNvPr>
          <p:cNvSpPr txBox="1"/>
          <p:nvPr/>
        </p:nvSpPr>
        <p:spPr>
          <a:xfrm flipH="1">
            <a:off x="202434" y="1222550"/>
            <a:ext cx="3866414" cy="238798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1.</a:t>
            </a:r>
            <a:r>
              <a:rPr lang="en-US" sz="28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 Interact with different students</a:t>
            </a:r>
            <a:br>
              <a:rPr lang="en-US" sz="28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</a:br>
            <a:endParaRPr lang="en-US" sz="1100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2. </a:t>
            </a:r>
            <a:r>
              <a:rPr lang="en-US" sz="28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Get students away from devices</a:t>
            </a:r>
            <a:endParaRPr lang="en-US" sz="2800" dirty="0"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  <a:p>
            <a:pPr>
              <a:lnSpc>
                <a:spcPct val="115000"/>
              </a:lnSpc>
            </a:pPr>
            <a:endParaRPr lang="en-US" sz="1200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3. </a:t>
            </a:r>
            <a:r>
              <a:rPr lang="en-US" sz="28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Increase competition &amp; comradery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32A4B7-C473-4384-C820-C66F659660C8}"/>
              </a:ext>
            </a:extLst>
          </p:cNvPr>
          <p:cNvCxnSpPr>
            <a:cxnSpLocks/>
          </p:cNvCxnSpPr>
          <p:nvPr/>
        </p:nvCxnSpPr>
        <p:spPr>
          <a:xfrm flipH="1">
            <a:off x="202436" y="1099996"/>
            <a:ext cx="38664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44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2"/>
          <p:cNvSpPr/>
          <p:nvPr/>
        </p:nvSpPr>
        <p:spPr>
          <a:xfrm rot="5400000" flipH="1">
            <a:off x="-191682" y="191680"/>
            <a:ext cx="5143499" cy="47601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Google Shape;58;p13">
            <a:extLst>
              <a:ext uri="{FF2B5EF4-FFF2-40B4-BE49-F238E27FC236}">
                <a16:creationId xmlns:a16="http://schemas.microsoft.com/office/drawing/2014/main" id="{D5428EA7-C633-4858-8D7C-7763B97A5260}"/>
              </a:ext>
            </a:extLst>
          </p:cNvPr>
          <p:cNvSpPr txBox="1"/>
          <p:nvPr/>
        </p:nvSpPr>
        <p:spPr>
          <a:xfrm flipH="1">
            <a:off x="202435" y="84987"/>
            <a:ext cx="4363117" cy="12818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2000503000000000000" pitchFamily="2" charset="0"/>
                <a:ea typeface="Oswald Regular"/>
                <a:cs typeface="Oswald Regular"/>
                <a:sym typeface="Oswald Regular"/>
              </a:rPr>
              <a:t>Question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anose="02000503000000000000" pitchFamily="2" charset="0"/>
              <a:sym typeface="Oswald Regular"/>
            </a:endParaRP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B97128A2-3213-4CC9-94AC-4A9D3A1E379B}"/>
              </a:ext>
            </a:extLst>
          </p:cNvPr>
          <p:cNvSpPr txBox="1"/>
          <p:nvPr/>
        </p:nvSpPr>
        <p:spPr>
          <a:xfrm flipH="1">
            <a:off x="202434" y="1131110"/>
            <a:ext cx="4152396" cy="238798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Why isn’t Doan having</a:t>
            </a:r>
          </a:p>
          <a:p>
            <a:pPr>
              <a:lnSpc>
                <a:spcPct val="115000"/>
              </a:lnSpc>
            </a:pP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a class-wide</a:t>
            </a:r>
          </a:p>
          <a:p>
            <a:pPr>
              <a:lnSpc>
                <a:spcPct val="115000"/>
              </a:lnSpc>
            </a:pP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discussion </a:t>
            </a:r>
          </a:p>
          <a:p>
            <a:pPr>
              <a:lnSpc>
                <a:spcPct val="115000"/>
              </a:lnSpc>
            </a:pP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immediately after</a:t>
            </a:r>
          </a:p>
          <a:p>
            <a:pPr>
              <a:lnSpc>
                <a:spcPct val="115000"/>
              </a:lnSpc>
            </a:pP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each question?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32A4B7-C473-4384-C820-C66F659660C8}"/>
              </a:ext>
            </a:extLst>
          </p:cNvPr>
          <p:cNvCxnSpPr>
            <a:cxnSpLocks/>
          </p:cNvCxnSpPr>
          <p:nvPr/>
        </p:nvCxnSpPr>
        <p:spPr>
          <a:xfrm flipH="1">
            <a:off x="202436" y="1099996"/>
            <a:ext cx="38664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Google Shape;58;p13">
            <a:extLst>
              <a:ext uri="{FF2B5EF4-FFF2-40B4-BE49-F238E27FC236}">
                <a16:creationId xmlns:a16="http://schemas.microsoft.com/office/drawing/2014/main" id="{ADCFEC18-8601-B4A3-DFD6-ED300CCBA856}"/>
              </a:ext>
            </a:extLst>
          </p:cNvPr>
          <p:cNvSpPr txBox="1"/>
          <p:nvPr/>
        </p:nvSpPr>
        <p:spPr>
          <a:xfrm flipH="1">
            <a:off x="202434" y="4394819"/>
            <a:ext cx="3866414" cy="74868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Hint: </a:t>
            </a:r>
            <a:r>
              <a:rPr lang="en-US" sz="3600" dirty="0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4</a:t>
            </a: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 reasons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9095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bldLvl="3"/>
      <p:bldP spid="2" grpId="0" uiExpand="1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2"/>
          <p:cNvSpPr/>
          <p:nvPr/>
        </p:nvSpPr>
        <p:spPr>
          <a:xfrm rot="5400000" flipH="1">
            <a:off x="-191682" y="191680"/>
            <a:ext cx="5143499" cy="47601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Google Shape;58;p13">
            <a:extLst>
              <a:ext uri="{FF2B5EF4-FFF2-40B4-BE49-F238E27FC236}">
                <a16:creationId xmlns:a16="http://schemas.microsoft.com/office/drawing/2014/main" id="{D5428EA7-C633-4858-8D7C-7763B97A5260}"/>
              </a:ext>
            </a:extLst>
          </p:cNvPr>
          <p:cNvSpPr txBox="1"/>
          <p:nvPr/>
        </p:nvSpPr>
        <p:spPr>
          <a:xfrm flipH="1">
            <a:off x="202435" y="84987"/>
            <a:ext cx="4363117" cy="12818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2000503000000000000" pitchFamily="2" charset="0"/>
                <a:ea typeface="Oswald Regular"/>
                <a:cs typeface="Oswald Regular"/>
                <a:sym typeface="Oswald Regular"/>
              </a:rPr>
              <a:t>Think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2000503000000000000" pitchFamily="2" charset="0"/>
                <a:ea typeface="Oswald Regular"/>
                <a:cs typeface="Oswald Regular"/>
                <a:sym typeface="Oswald Regular"/>
              </a:rPr>
              <a:t> Pair Share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anose="02000503000000000000" pitchFamily="2" charset="0"/>
              <a:sym typeface="Oswald Regular"/>
            </a:endParaRP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B97128A2-3213-4CC9-94AC-4A9D3A1E379B}"/>
              </a:ext>
            </a:extLst>
          </p:cNvPr>
          <p:cNvSpPr txBox="1"/>
          <p:nvPr/>
        </p:nvSpPr>
        <p:spPr>
          <a:xfrm flipH="1">
            <a:off x="202434" y="1222550"/>
            <a:ext cx="3866414" cy="238798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1.</a:t>
            </a:r>
            <a:r>
              <a:rPr lang="en-US" sz="32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 Time to reflect</a:t>
            </a:r>
          </a:p>
          <a:p>
            <a:pPr>
              <a:lnSpc>
                <a:spcPct val="115000"/>
              </a:lnSpc>
            </a:pPr>
            <a:endParaRPr lang="en-US" sz="1200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2. </a:t>
            </a:r>
            <a:r>
              <a:rPr lang="en-US" sz="32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Practice verbalizing</a:t>
            </a:r>
            <a:endParaRPr lang="en-US" sz="3200" dirty="0"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  <a:p>
            <a:pPr>
              <a:lnSpc>
                <a:spcPct val="115000"/>
              </a:lnSpc>
            </a:pPr>
            <a:endParaRPr lang="en-US" sz="1100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  <a:p>
            <a:pPr lvl="0">
              <a:lnSpc>
                <a:spcPct val="115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3. </a:t>
            </a:r>
            <a:r>
              <a:rPr lang="en-US" sz="32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Positive feedback</a:t>
            </a:r>
          </a:p>
          <a:p>
            <a:pPr lvl="0">
              <a:lnSpc>
                <a:spcPct val="115000"/>
              </a:lnSpc>
            </a:pPr>
            <a:endParaRPr lang="en-US" sz="1100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  <a:p>
            <a:pPr lvl="0">
              <a:lnSpc>
                <a:spcPct val="115000"/>
              </a:lnSpc>
            </a:pPr>
            <a:r>
              <a:rPr lang="en-US" sz="32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4. </a:t>
            </a:r>
            <a:r>
              <a:rPr lang="en-US" sz="32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More participation</a:t>
            </a:r>
          </a:p>
          <a:p>
            <a:pPr lvl="0">
              <a:lnSpc>
                <a:spcPct val="115000"/>
              </a:lnSpc>
            </a:pPr>
            <a:endParaRPr lang="en-US" sz="800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32A4B7-C473-4384-C820-C66F659660C8}"/>
              </a:ext>
            </a:extLst>
          </p:cNvPr>
          <p:cNvCxnSpPr>
            <a:cxnSpLocks/>
          </p:cNvCxnSpPr>
          <p:nvPr/>
        </p:nvCxnSpPr>
        <p:spPr>
          <a:xfrm flipH="1">
            <a:off x="202436" y="1099996"/>
            <a:ext cx="38664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44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bldLvl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2"/>
          <p:cNvSpPr/>
          <p:nvPr/>
        </p:nvSpPr>
        <p:spPr>
          <a:xfrm rot="5400000" flipH="1">
            <a:off x="-191682" y="191680"/>
            <a:ext cx="5143499" cy="47601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Google Shape;58;p13">
            <a:extLst>
              <a:ext uri="{FF2B5EF4-FFF2-40B4-BE49-F238E27FC236}">
                <a16:creationId xmlns:a16="http://schemas.microsoft.com/office/drawing/2014/main" id="{D5428EA7-C633-4858-8D7C-7763B97A5260}"/>
              </a:ext>
            </a:extLst>
          </p:cNvPr>
          <p:cNvSpPr txBox="1"/>
          <p:nvPr/>
        </p:nvSpPr>
        <p:spPr>
          <a:xfrm flipH="1">
            <a:off x="202435" y="84987"/>
            <a:ext cx="4363117" cy="12818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2000503000000000000" pitchFamily="2" charset="0"/>
                <a:ea typeface="Oswald Regular"/>
                <a:cs typeface="Oswald Regular"/>
                <a:sym typeface="Oswald Regular"/>
              </a:rPr>
              <a:t>Experiment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anose="02000503000000000000" pitchFamily="2" charset="0"/>
              <a:sym typeface="Oswald Regular"/>
            </a:endParaRP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B97128A2-3213-4CC9-94AC-4A9D3A1E379B}"/>
              </a:ext>
            </a:extLst>
          </p:cNvPr>
          <p:cNvSpPr txBox="1"/>
          <p:nvPr/>
        </p:nvSpPr>
        <p:spPr>
          <a:xfrm flipH="1">
            <a:off x="202434" y="1222550"/>
            <a:ext cx="3866414" cy="238798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1.</a:t>
            </a: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 Demonstrate a lesson live</a:t>
            </a:r>
          </a:p>
          <a:p>
            <a:pPr>
              <a:lnSpc>
                <a:spcPct val="115000"/>
              </a:lnSpc>
            </a:pPr>
            <a:endParaRPr lang="en-US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32A4B7-C473-4384-C820-C66F659660C8}"/>
              </a:ext>
            </a:extLst>
          </p:cNvPr>
          <p:cNvCxnSpPr>
            <a:cxnSpLocks/>
          </p:cNvCxnSpPr>
          <p:nvPr/>
        </p:nvCxnSpPr>
        <p:spPr>
          <a:xfrm flipH="1">
            <a:off x="202436" y="1099996"/>
            <a:ext cx="38664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72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2"/>
          <p:cNvSpPr/>
          <p:nvPr/>
        </p:nvSpPr>
        <p:spPr>
          <a:xfrm rot="5400000" flipH="1">
            <a:off x="-191682" y="191680"/>
            <a:ext cx="5143499" cy="47601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Google Shape;58;p13">
            <a:extLst>
              <a:ext uri="{FF2B5EF4-FFF2-40B4-BE49-F238E27FC236}">
                <a16:creationId xmlns:a16="http://schemas.microsoft.com/office/drawing/2014/main" id="{D5428EA7-C633-4858-8D7C-7763B97A5260}"/>
              </a:ext>
            </a:extLst>
          </p:cNvPr>
          <p:cNvSpPr txBox="1"/>
          <p:nvPr/>
        </p:nvSpPr>
        <p:spPr>
          <a:xfrm flipH="1">
            <a:off x="202434" y="84987"/>
            <a:ext cx="3866413" cy="12818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dirty="0">
                <a:solidFill>
                  <a:schemeClr val="bg1"/>
                </a:solidFill>
                <a:latin typeface="Oswald" panose="02000503000000000000" pitchFamily="2" charset="0"/>
                <a:sym typeface="Oswald Regular"/>
              </a:rPr>
              <a:t>THANK YOU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anose="02000503000000000000" pitchFamily="2" charset="0"/>
              <a:sym typeface="Oswald Regular"/>
            </a:endParaRP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B97128A2-3213-4CC9-94AC-4A9D3A1E379B}"/>
              </a:ext>
            </a:extLst>
          </p:cNvPr>
          <p:cNvSpPr txBox="1"/>
          <p:nvPr/>
        </p:nvSpPr>
        <p:spPr>
          <a:xfrm flipH="1">
            <a:off x="202434" y="1222550"/>
            <a:ext cx="3866414" cy="238798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bg1"/>
              </a:buClr>
            </a:pP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John Carroll University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32A4B7-C473-4384-C820-C66F659660C8}"/>
              </a:ext>
            </a:extLst>
          </p:cNvPr>
          <p:cNvCxnSpPr>
            <a:cxnSpLocks/>
          </p:cNvCxnSpPr>
          <p:nvPr/>
        </p:nvCxnSpPr>
        <p:spPr>
          <a:xfrm flipH="1">
            <a:off x="202436" y="1099996"/>
            <a:ext cx="38664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527422-0899-B55B-CFEC-E6BBB9A4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47" y="2944309"/>
            <a:ext cx="1735955" cy="16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47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2"/>
          <p:cNvSpPr/>
          <p:nvPr/>
        </p:nvSpPr>
        <p:spPr>
          <a:xfrm rot="5400000" flipH="1">
            <a:off x="-191682" y="191680"/>
            <a:ext cx="5143499" cy="47601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Google Shape;58;p13">
            <a:extLst>
              <a:ext uri="{FF2B5EF4-FFF2-40B4-BE49-F238E27FC236}">
                <a16:creationId xmlns:a16="http://schemas.microsoft.com/office/drawing/2014/main" id="{D5428EA7-C633-4858-8D7C-7763B97A5260}"/>
              </a:ext>
            </a:extLst>
          </p:cNvPr>
          <p:cNvSpPr txBox="1"/>
          <p:nvPr/>
        </p:nvSpPr>
        <p:spPr>
          <a:xfrm flipH="1">
            <a:off x="202435" y="84987"/>
            <a:ext cx="4363117" cy="12818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2000503000000000000" pitchFamily="2" charset="0"/>
                <a:ea typeface="Oswald Regular"/>
                <a:cs typeface="Oswald Regular"/>
                <a:sym typeface="Oswald Regular"/>
              </a:rPr>
              <a:t>Experiment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anose="02000503000000000000" pitchFamily="2" charset="0"/>
              <a:sym typeface="Oswald Regular"/>
            </a:endParaRP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B97128A2-3213-4CC9-94AC-4A9D3A1E379B}"/>
              </a:ext>
            </a:extLst>
          </p:cNvPr>
          <p:cNvSpPr txBox="1"/>
          <p:nvPr/>
        </p:nvSpPr>
        <p:spPr>
          <a:xfrm flipH="1">
            <a:off x="202434" y="1222550"/>
            <a:ext cx="3866414" cy="238798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1.</a:t>
            </a: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 Demonstrate a lesson live</a:t>
            </a:r>
          </a:p>
          <a:p>
            <a:pPr>
              <a:lnSpc>
                <a:spcPct val="115000"/>
              </a:lnSpc>
            </a:pPr>
            <a:endParaRPr lang="en-US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  <a:p>
            <a:pPr lvl="0">
              <a:lnSpc>
                <a:spcPct val="115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2. </a:t>
            </a: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Discuss </a:t>
            </a:r>
            <a:r>
              <a:rPr lang="en-US" sz="3600" dirty="0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5</a:t>
            </a: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 best practices</a:t>
            </a:r>
          </a:p>
          <a:p>
            <a:pPr>
              <a:lnSpc>
                <a:spcPct val="115000"/>
              </a:lnSpc>
            </a:pPr>
            <a:endParaRPr lang="en-US" sz="1600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  <a:p>
            <a:pPr lvl="0">
              <a:lnSpc>
                <a:spcPct val="115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3. </a:t>
            </a: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Lesson plan</a:t>
            </a:r>
            <a:endParaRPr lang="en-US" sz="1600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32A4B7-C473-4384-C820-C66F659660C8}"/>
              </a:ext>
            </a:extLst>
          </p:cNvPr>
          <p:cNvCxnSpPr>
            <a:cxnSpLocks/>
          </p:cNvCxnSpPr>
          <p:nvPr/>
        </p:nvCxnSpPr>
        <p:spPr>
          <a:xfrm flipH="1">
            <a:off x="202436" y="1099996"/>
            <a:ext cx="38664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26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5"/>
          <p:cNvSpPr/>
          <p:nvPr/>
        </p:nvSpPr>
        <p:spPr>
          <a:xfrm rot="10800000" flipH="1">
            <a:off x="-3" y="-14107"/>
            <a:ext cx="1983900" cy="5157600"/>
          </a:xfrm>
          <a:prstGeom prst="rtTriangle">
            <a:avLst/>
          </a:prstGeom>
          <a:solidFill>
            <a:srgbClr val="FFCE00"/>
          </a:solidFill>
          <a:ln>
            <a:noFill/>
          </a:ln>
        </p:spPr>
        <p:txBody>
          <a:bodyPr spcFirstLastPara="1" wrap="square" lIns="96275" tIns="96275" rIns="96275" bIns="96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BE60B7-7AAD-42BB-B4F0-C58A8257E9E7}"/>
              </a:ext>
            </a:extLst>
          </p:cNvPr>
          <p:cNvSpPr/>
          <p:nvPr/>
        </p:nvSpPr>
        <p:spPr>
          <a:xfrm>
            <a:off x="4476750" y="326259"/>
            <a:ext cx="4229100" cy="66675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ECE00"/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  <a:sym typeface="Arial"/>
              </a:rPr>
              <a:t>Breakouts: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  <a:sym typeface="Arial"/>
              </a:rPr>
              <a:t> Best Practices</a:t>
            </a:r>
          </a:p>
        </p:txBody>
      </p:sp>
      <p:sp>
        <p:nvSpPr>
          <p:cNvPr id="42" name="Google Shape;58;p13">
            <a:extLst>
              <a:ext uri="{FF2B5EF4-FFF2-40B4-BE49-F238E27FC236}">
                <a16:creationId xmlns:a16="http://schemas.microsoft.com/office/drawing/2014/main" id="{CB021F32-D208-43EF-82BD-D6637F21CE38}"/>
              </a:ext>
            </a:extLst>
          </p:cNvPr>
          <p:cNvSpPr txBox="1"/>
          <p:nvPr/>
        </p:nvSpPr>
        <p:spPr>
          <a:xfrm flipH="1">
            <a:off x="1164086" y="1899476"/>
            <a:ext cx="4539483" cy="263919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cs typeface="Arial"/>
                <a:sym typeface="Oswald Regular"/>
              </a:rPr>
              <a:t>Alpha order by 1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cs typeface="Arial"/>
                <a:sym typeface="Oswald Regular"/>
              </a:rPr>
              <a:t>st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cs typeface="Arial"/>
                <a:sym typeface="Oswald Regular"/>
              </a:rPr>
              <a:t> name:</a:t>
            </a:r>
          </a:p>
          <a:p>
            <a:pPr marL="274320" marR="0" lvl="0" indent="-27432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cs typeface="Arial"/>
                <a:sym typeface="Oswald Regular"/>
              </a:rPr>
              <a:t>Where you teach</a:t>
            </a:r>
          </a:p>
          <a:p>
            <a:pPr marL="274320" marR="0" lvl="0" indent="-27432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Oswald" panose="02000503000000000000" pitchFamily="2" charset="0"/>
                <a:sym typeface="Oswald Regular"/>
              </a:rPr>
              <a:t>Share LinkedIn profile URL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Oswald" panose="02000503000000000000" pitchFamily="2" charset="0"/>
              <a:cs typeface="Arial"/>
              <a:sym typeface="Oswald Regular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cs typeface="Arial"/>
                <a:sym typeface="Oswald Regular"/>
              </a:rPr>
              <a:t>1 best practice you liked (can repeat)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cs typeface="Arial"/>
                <a:sym typeface="Oswald Regular"/>
              </a:rPr>
              <a:t>Repeat for 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Oswald" panose="02000503000000000000" pitchFamily="2" charset="0"/>
                <a:sym typeface="Oswald Regular"/>
              </a:rPr>
              <a:t>adaptations / changes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Oswald" panose="02000503000000000000" pitchFamily="2" charset="0"/>
              <a:cs typeface="Arial"/>
              <a:sym typeface="Oswald Regular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479EAB2-5E14-9A70-82BD-A32722714329}"/>
              </a:ext>
            </a:extLst>
          </p:cNvPr>
          <p:cNvSpPr/>
          <p:nvPr/>
        </p:nvSpPr>
        <p:spPr>
          <a:xfrm>
            <a:off x="4542406" y="2571750"/>
            <a:ext cx="4097788" cy="582188"/>
          </a:xfrm>
          <a:prstGeom prst="roundRect">
            <a:avLst/>
          </a:prstGeom>
          <a:solidFill>
            <a:srgbClr val="FECE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Please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thank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 your facilitator!</a:t>
            </a:r>
          </a:p>
        </p:txBody>
      </p:sp>
    </p:spTree>
    <p:extLst>
      <p:ext uri="{BB962C8B-B14F-4D97-AF65-F5344CB8AC3E}">
        <p14:creationId xmlns:p14="http://schemas.microsoft.com/office/powerpoint/2010/main" val="28543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p" bldLvl="5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2"/>
          <p:cNvSpPr/>
          <p:nvPr/>
        </p:nvSpPr>
        <p:spPr>
          <a:xfrm rot="5400000" flipH="1">
            <a:off x="-191682" y="191680"/>
            <a:ext cx="5143499" cy="47601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Google Shape;58;p13">
            <a:extLst>
              <a:ext uri="{FF2B5EF4-FFF2-40B4-BE49-F238E27FC236}">
                <a16:creationId xmlns:a16="http://schemas.microsoft.com/office/drawing/2014/main" id="{D5428EA7-C633-4858-8D7C-7763B97A5260}"/>
              </a:ext>
            </a:extLst>
          </p:cNvPr>
          <p:cNvSpPr txBox="1"/>
          <p:nvPr/>
        </p:nvSpPr>
        <p:spPr>
          <a:xfrm flipH="1">
            <a:off x="202435" y="84987"/>
            <a:ext cx="4363117" cy="12818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2000503000000000000" pitchFamily="2" charset="0"/>
                <a:ea typeface="Oswald Regular"/>
                <a:cs typeface="Oswald Regular"/>
                <a:sym typeface="Oswald Regular"/>
              </a:rPr>
              <a:t>Best Practices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anose="02000503000000000000" pitchFamily="2" charset="0"/>
              <a:sym typeface="Oswald Regular"/>
            </a:endParaRP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B97128A2-3213-4CC9-94AC-4A9D3A1E379B}"/>
              </a:ext>
            </a:extLst>
          </p:cNvPr>
          <p:cNvSpPr txBox="1"/>
          <p:nvPr/>
        </p:nvSpPr>
        <p:spPr>
          <a:xfrm flipH="1">
            <a:off x="202434" y="1222549"/>
            <a:ext cx="3866414" cy="392094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1.</a:t>
            </a:r>
            <a:r>
              <a:rPr lang="en-US" sz="28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 Game to engage</a:t>
            </a:r>
          </a:p>
          <a:p>
            <a:pPr>
              <a:lnSpc>
                <a:spcPct val="115000"/>
              </a:lnSpc>
            </a:pPr>
            <a:endParaRPr lang="en-US" sz="1100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2. </a:t>
            </a:r>
            <a:r>
              <a:rPr lang="en-US" sz="28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Physically move</a:t>
            </a:r>
          </a:p>
          <a:p>
            <a:pPr>
              <a:lnSpc>
                <a:spcPct val="115000"/>
              </a:lnSpc>
            </a:pPr>
            <a:endParaRPr lang="en-US" sz="1200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3. </a:t>
            </a:r>
            <a:r>
              <a:rPr lang="en-US" sz="28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Think. Pair. Share.</a:t>
            </a:r>
          </a:p>
          <a:p>
            <a:pPr>
              <a:lnSpc>
                <a:spcPct val="115000"/>
              </a:lnSpc>
            </a:pPr>
            <a:endParaRPr lang="en-US" sz="1200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4. </a:t>
            </a:r>
            <a:r>
              <a:rPr lang="en-US" sz="28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&lt;5 min talking at a time</a:t>
            </a:r>
          </a:p>
          <a:p>
            <a:pPr>
              <a:lnSpc>
                <a:spcPct val="115000"/>
              </a:lnSpc>
            </a:pPr>
            <a:endParaRPr lang="en-US" sz="1100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5. </a:t>
            </a:r>
            <a:r>
              <a:rPr lang="en-US" sz="2800" dirty="0">
                <a:solidFill>
                  <a:srgbClr val="FECE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Pretesting</a:t>
            </a:r>
            <a:endParaRPr lang="en-US" sz="3600" dirty="0">
              <a:solidFill>
                <a:srgbClr val="FECE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32A4B7-C473-4384-C820-C66F659660C8}"/>
              </a:ext>
            </a:extLst>
          </p:cNvPr>
          <p:cNvCxnSpPr>
            <a:cxnSpLocks/>
          </p:cNvCxnSpPr>
          <p:nvPr/>
        </p:nvCxnSpPr>
        <p:spPr>
          <a:xfrm flipH="1">
            <a:off x="202436" y="1099996"/>
            <a:ext cx="38664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02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2"/>
          <p:cNvSpPr/>
          <p:nvPr/>
        </p:nvSpPr>
        <p:spPr>
          <a:xfrm rot="5400000" flipH="1">
            <a:off x="-191682" y="191680"/>
            <a:ext cx="5143499" cy="47601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Google Shape;58;p13"/>
          <p:cNvSpPr txBox="1"/>
          <p:nvPr/>
        </p:nvSpPr>
        <p:spPr>
          <a:xfrm flipH="1">
            <a:off x="180000" y="113480"/>
            <a:ext cx="4363117" cy="214294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cs typeface="Arial"/>
                <a:sym typeface="Oswald Regular"/>
              </a:rPr>
              <a:t>Coming Up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B52AB2-67CA-A84A-8EEE-CFC57B2D5F46}"/>
              </a:ext>
            </a:extLst>
          </p:cNvPr>
          <p:cNvCxnSpPr>
            <a:cxnSpLocks/>
          </p:cNvCxnSpPr>
          <p:nvPr/>
        </p:nvCxnSpPr>
        <p:spPr>
          <a:xfrm flipH="1">
            <a:off x="288000" y="1184400"/>
            <a:ext cx="386641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A picture containing LEGO, toy, vector graphics&#10;&#10;Description automatically generated">
            <a:extLst>
              <a:ext uri="{FF2B5EF4-FFF2-40B4-BE49-F238E27FC236}">
                <a16:creationId xmlns:a16="http://schemas.microsoft.com/office/drawing/2014/main" id="{E0CCC45D-DEFA-A64D-A3B8-C818FF6E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020" y="981120"/>
            <a:ext cx="4275859" cy="4275859"/>
          </a:xfrm>
          <a:prstGeom prst="rect">
            <a:avLst/>
          </a:prstGeom>
        </p:spPr>
      </p:pic>
      <p:sp>
        <p:nvSpPr>
          <p:cNvPr id="7" name="Flowchart: Manual Input 2">
            <a:extLst>
              <a:ext uri="{FF2B5EF4-FFF2-40B4-BE49-F238E27FC236}">
                <a16:creationId xmlns:a16="http://schemas.microsoft.com/office/drawing/2014/main" id="{C582639C-41D3-D89F-9A1D-F0578DDDD2A9}"/>
              </a:ext>
            </a:extLst>
          </p:cNvPr>
          <p:cNvSpPr/>
          <p:nvPr/>
        </p:nvSpPr>
        <p:spPr>
          <a:xfrm rot="16200000" flipH="1">
            <a:off x="3865352" y="-143351"/>
            <a:ext cx="5214993" cy="538133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0 w 10000"/>
              <a:gd name="connsiteY3" fmla="*/ 10000 h 11264"/>
              <a:gd name="connsiteX4" fmla="*/ 0 w 10000"/>
              <a:gd name="connsiteY4" fmla="*/ 2000 h 11264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16 w 10000"/>
              <a:gd name="connsiteY3" fmla="*/ 11196 h 11264"/>
              <a:gd name="connsiteX4" fmla="*/ 0 w 10000"/>
              <a:gd name="connsiteY4" fmla="*/ 2000 h 11264"/>
              <a:gd name="connsiteX0" fmla="*/ 22 w 10022"/>
              <a:gd name="connsiteY0" fmla="*/ 2000 h 11264"/>
              <a:gd name="connsiteX1" fmla="*/ 10022 w 10022"/>
              <a:gd name="connsiteY1" fmla="*/ 0 h 11264"/>
              <a:gd name="connsiteX2" fmla="*/ 10022 w 10022"/>
              <a:gd name="connsiteY2" fmla="*/ 11264 h 11264"/>
              <a:gd name="connsiteX3" fmla="*/ 0 w 10022"/>
              <a:gd name="connsiteY3" fmla="*/ 11257 h 11264"/>
              <a:gd name="connsiteX4" fmla="*/ 22 w 10022"/>
              <a:gd name="connsiteY4" fmla="*/ 2000 h 11264"/>
              <a:gd name="connsiteX0" fmla="*/ 0 w 10145"/>
              <a:gd name="connsiteY0" fmla="*/ 1915 h 11264"/>
              <a:gd name="connsiteX1" fmla="*/ 10145 w 10145"/>
              <a:gd name="connsiteY1" fmla="*/ 0 h 11264"/>
              <a:gd name="connsiteX2" fmla="*/ 10145 w 10145"/>
              <a:gd name="connsiteY2" fmla="*/ 11264 h 11264"/>
              <a:gd name="connsiteX3" fmla="*/ 123 w 10145"/>
              <a:gd name="connsiteY3" fmla="*/ 11257 h 11264"/>
              <a:gd name="connsiteX4" fmla="*/ 0 w 10145"/>
              <a:gd name="connsiteY4" fmla="*/ 1915 h 11264"/>
              <a:gd name="connsiteX0" fmla="*/ 89 w 10234"/>
              <a:gd name="connsiteY0" fmla="*/ 1915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89 w 10234"/>
              <a:gd name="connsiteY4" fmla="*/ 1915 h 11427"/>
              <a:gd name="connsiteX0" fmla="*/ 184 w 10234"/>
              <a:gd name="connsiteY0" fmla="*/ 1894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184 w 10234"/>
              <a:gd name="connsiteY4" fmla="*/ 1894 h 11427"/>
              <a:gd name="connsiteX0" fmla="*/ 2 w 10052"/>
              <a:gd name="connsiteY0" fmla="*/ 1894 h 11264"/>
              <a:gd name="connsiteX1" fmla="*/ 10052 w 10052"/>
              <a:gd name="connsiteY1" fmla="*/ 0 h 11264"/>
              <a:gd name="connsiteX2" fmla="*/ 10052 w 10052"/>
              <a:gd name="connsiteY2" fmla="*/ 11264 h 11264"/>
              <a:gd name="connsiteX3" fmla="*/ 2 w 10052"/>
              <a:gd name="connsiteY3" fmla="*/ 11264 h 11264"/>
              <a:gd name="connsiteX4" fmla="*/ 2 w 10052"/>
              <a:gd name="connsiteY4" fmla="*/ 1894 h 11264"/>
              <a:gd name="connsiteX0" fmla="*/ 0 w 10050"/>
              <a:gd name="connsiteY0" fmla="*/ 1894 h 11264"/>
              <a:gd name="connsiteX1" fmla="*/ 10050 w 10050"/>
              <a:gd name="connsiteY1" fmla="*/ 0 h 11264"/>
              <a:gd name="connsiteX2" fmla="*/ 10050 w 10050"/>
              <a:gd name="connsiteY2" fmla="*/ 11264 h 11264"/>
              <a:gd name="connsiteX3" fmla="*/ 425 w 10050"/>
              <a:gd name="connsiteY3" fmla="*/ 11162 h 11264"/>
              <a:gd name="connsiteX4" fmla="*/ 0 w 10050"/>
              <a:gd name="connsiteY4" fmla="*/ 1894 h 11264"/>
              <a:gd name="connsiteX0" fmla="*/ 89 w 10139"/>
              <a:gd name="connsiteY0" fmla="*/ 1894 h 11305"/>
              <a:gd name="connsiteX1" fmla="*/ 10139 w 10139"/>
              <a:gd name="connsiteY1" fmla="*/ 0 h 11305"/>
              <a:gd name="connsiteX2" fmla="*/ 10139 w 10139"/>
              <a:gd name="connsiteY2" fmla="*/ 11264 h 11305"/>
              <a:gd name="connsiteX3" fmla="*/ 0 w 10139"/>
              <a:gd name="connsiteY3" fmla="*/ 11305 h 11305"/>
              <a:gd name="connsiteX4" fmla="*/ 89 w 10139"/>
              <a:gd name="connsiteY4" fmla="*/ 1894 h 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9" h="11305">
                <a:moveTo>
                  <a:pt x="89" y="1894"/>
                </a:moveTo>
                <a:lnTo>
                  <a:pt x="10139" y="0"/>
                </a:lnTo>
                <a:lnTo>
                  <a:pt x="10139" y="11264"/>
                </a:lnTo>
                <a:lnTo>
                  <a:pt x="0" y="11305"/>
                </a:lnTo>
                <a:cubicBezTo>
                  <a:pt x="-5" y="8240"/>
                  <a:pt x="94" y="4959"/>
                  <a:pt x="89" y="1894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07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2"/>
          <p:cNvSpPr/>
          <p:nvPr/>
        </p:nvSpPr>
        <p:spPr>
          <a:xfrm rot="5400000" flipH="1">
            <a:off x="-191682" y="191680"/>
            <a:ext cx="5143499" cy="47601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Google Shape;58;p13">
            <a:extLst>
              <a:ext uri="{FF2B5EF4-FFF2-40B4-BE49-F238E27FC236}">
                <a16:creationId xmlns:a16="http://schemas.microsoft.com/office/drawing/2014/main" id="{D5428EA7-C633-4858-8D7C-7763B97A5260}"/>
              </a:ext>
            </a:extLst>
          </p:cNvPr>
          <p:cNvSpPr txBox="1"/>
          <p:nvPr/>
        </p:nvSpPr>
        <p:spPr>
          <a:xfrm flipH="1">
            <a:off x="202435" y="84987"/>
            <a:ext cx="4363117" cy="12818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ECE00"/>
                </a:solidFill>
                <a:effectLst/>
                <a:uLnTx/>
                <a:uFillTx/>
                <a:latin typeface="Oswald" panose="02000503000000000000" pitchFamily="2" charset="0"/>
                <a:ea typeface="Oswald Regular"/>
                <a:cs typeface="Oswald Regular"/>
                <a:sym typeface="Oswald Regular"/>
              </a:rPr>
              <a:t>Lesson Plan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ECE00"/>
              </a:solidFill>
              <a:effectLst/>
              <a:uLnTx/>
              <a:uFillTx/>
              <a:latin typeface="Oswald" panose="02000503000000000000" pitchFamily="2" charset="0"/>
              <a:cs typeface="Arial"/>
              <a:sym typeface="Oswald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F7913E-753F-4E7A-A97E-3372CE23B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61" y="1100478"/>
            <a:ext cx="2939517" cy="364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3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2"/>
          <p:cNvSpPr/>
          <p:nvPr/>
        </p:nvSpPr>
        <p:spPr>
          <a:xfrm rot="5400000" flipH="1">
            <a:off x="-191682" y="191680"/>
            <a:ext cx="5143499" cy="47601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Google Shape;58;p13">
            <a:extLst>
              <a:ext uri="{FF2B5EF4-FFF2-40B4-BE49-F238E27FC236}">
                <a16:creationId xmlns:a16="http://schemas.microsoft.com/office/drawing/2014/main" id="{D5428EA7-C633-4858-8D7C-7763B97A5260}"/>
              </a:ext>
            </a:extLst>
          </p:cNvPr>
          <p:cNvSpPr txBox="1"/>
          <p:nvPr/>
        </p:nvSpPr>
        <p:spPr>
          <a:xfrm flipH="1">
            <a:off x="202435" y="84987"/>
            <a:ext cx="4363117" cy="12818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ECE00"/>
                </a:solidFill>
                <a:effectLst/>
                <a:uLnTx/>
                <a:uFillTx/>
                <a:latin typeface="Oswald" panose="02000503000000000000" pitchFamily="2" charset="0"/>
                <a:ea typeface="Oswald Regular"/>
                <a:cs typeface="Oswald Regular"/>
                <a:sym typeface="Oswald Regular"/>
              </a:rPr>
              <a:t>When to Use It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ECE00"/>
              </a:solidFill>
              <a:effectLst/>
              <a:uLnTx/>
              <a:uFillTx/>
              <a:latin typeface="Oswald" panose="02000503000000000000" pitchFamily="2" charset="0"/>
              <a:cs typeface="Arial"/>
              <a:sym typeface="Oswald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F7913E-753F-4E7A-A97E-3372CE23B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61" y="1100478"/>
            <a:ext cx="2939517" cy="364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4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D49FC0-ABF7-42FF-83F8-8CBADAEF94A4}"/>
              </a:ext>
            </a:extLst>
          </p:cNvPr>
          <p:cNvSpPr/>
          <p:nvPr/>
        </p:nvSpPr>
        <p:spPr>
          <a:xfrm>
            <a:off x="0" y="-1"/>
            <a:ext cx="9144000" cy="1839058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A82E64-891F-41D6-B0CA-4B409A984718}"/>
              </a:ext>
            </a:extLst>
          </p:cNvPr>
          <p:cNvGrpSpPr/>
          <p:nvPr/>
        </p:nvGrpSpPr>
        <p:grpSpPr>
          <a:xfrm>
            <a:off x="-299982" y="-220044"/>
            <a:ext cx="9443982" cy="4752119"/>
            <a:chOff x="-299982" y="-706062"/>
            <a:chExt cx="9443982" cy="47521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48DE87-F00C-4EC3-B909-F408C7CDE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208" r="8889" b="50755"/>
            <a:stretch/>
          </p:blipFill>
          <p:spPr>
            <a:xfrm>
              <a:off x="-93785" y="1138734"/>
              <a:ext cx="9237785" cy="2907323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CBA6568-5534-4AE9-A5F8-750312563245}"/>
                </a:ext>
              </a:extLst>
            </p:cNvPr>
            <p:cNvSpPr/>
            <p:nvPr/>
          </p:nvSpPr>
          <p:spPr>
            <a:xfrm rot="17121041">
              <a:off x="-778068" y="-227976"/>
              <a:ext cx="1961072" cy="1004899"/>
            </a:xfrm>
            <a:prstGeom prst="rect">
              <a:avLst/>
            </a:prstGeom>
            <a:solidFill>
              <a:srgbClr val="292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38D8164-5431-4E48-A73C-9A66114813DE}"/>
              </a:ext>
            </a:extLst>
          </p:cNvPr>
          <p:cNvSpPr/>
          <p:nvPr/>
        </p:nvSpPr>
        <p:spPr>
          <a:xfrm>
            <a:off x="-93786" y="4532074"/>
            <a:ext cx="9237785" cy="611426"/>
          </a:xfrm>
          <a:prstGeom prst="rect">
            <a:avLst/>
          </a:prstGeom>
          <a:gradFill flip="none" rotWithShape="1">
            <a:gsLst>
              <a:gs pos="23000">
                <a:srgbClr val="FFCF00"/>
              </a:gs>
              <a:gs pos="74000">
                <a:srgbClr val="FFD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Google Shape;58;p13">
            <a:extLst>
              <a:ext uri="{FF2B5EF4-FFF2-40B4-BE49-F238E27FC236}">
                <a16:creationId xmlns:a16="http://schemas.microsoft.com/office/drawing/2014/main" id="{7DD148FC-47A2-174B-A8B4-1218B58EB219}"/>
              </a:ext>
            </a:extLst>
          </p:cNvPr>
          <p:cNvSpPr txBox="1"/>
          <p:nvPr/>
        </p:nvSpPr>
        <p:spPr>
          <a:xfrm flipH="1">
            <a:off x="3598608" y="633256"/>
            <a:ext cx="5836337" cy="8353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Oswald" panose="02000503000000000000" pitchFamily="2" charset="0"/>
                <a:cs typeface="Arial"/>
                <a:sym typeface="Oswald Regular"/>
              </a:rPr>
              <a:t>Structured Curriculum</a:t>
            </a:r>
          </a:p>
        </p:txBody>
      </p:sp>
    </p:spTree>
    <p:extLst>
      <p:ext uri="{BB962C8B-B14F-4D97-AF65-F5344CB8AC3E}">
        <p14:creationId xmlns:p14="http://schemas.microsoft.com/office/powerpoint/2010/main" val="404694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48DE87-F00C-4EC3-B909-F408C7CDE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08" r="8889" b="50755"/>
          <a:stretch/>
        </p:blipFill>
        <p:spPr>
          <a:xfrm>
            <a:off x="-899329" y="-140677"/>
            <a:ext cx="17237037" cy="542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48DE87-F00C-4EC3-B909-F408C7CDE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08" r="8889" b="50755"/>
          <a:stretch/>
        </p:blipFill>
        <p:spPr>
          <a:xfrm>
            <a:off x="-7982200" y="-140677"/>
            <a:ext cx="17237037" cy="542485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E759AC-89FA-BBC2-4EAD-60EED6EE744E}"/>
              </a:ext>
            </a:extLst>
          </p:cNvPr>
          <p:cNvCxnSpPr>
            <a:cxnSpLocks/>
          </p:cNvCxnSpPr>
          <p:nvPr/>
        </p:nvCxnSpPr>
        <p:spPr>
          <a:xfrm>
            <a:off x="2660542" y="2856854"/>
            <a:ext cx="617016" cy="805821"/>
          </a:xfrm>
          <a:prstGeom prst="straightConnector1">
            <a:avLst/>
          </a:prstGeom>
          <a:ln w="101600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84F27B7-68D1-38ED-9D1B-BA8627F3D40F}"/>
              </a:ext>
            </a:extLst>
          </p:cNvPr>
          <p:cNvSpPr txBox="1"/>
          <p:nvPr/>
        </p:nvSpPr>
        <p:spPr>
          <a:xfrm>
            <a:off x="343092" y="1915570"/>
            <a:ext cx="26142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0063"/>
                </a:solidFill>
                <a:effectLst/>
                <a:uLnTx/>
                <a:uFillTx/>
                <a:latin typeface="Hand Of Sean (Demo)" pitchFamily="2" charset="0"/>
                <a:cs typeface="Arial"/>
                <a:sym typeface="Arial"/>
              </a:rPr>
              <a:t>Here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63"/>
              </a:solidFill>
              <a:effectLst/>
              <a:uLnTx/>
              <a:uFillTx/>
              <a:latin typeface="Hand Of Sean (Demo)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648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2"/>
          <p:cNvSpPr/>
          <p:nvPr/>
        </p:nvSpPr>
        <p:spPr>
          <a:xfrm rot="5400000" flipH="1">
            <a:off x="-191682" y="191680"/>
            <a:ext cx="5143499" cy="47601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Google Shape;58;p13">
            <a:extLst>
              <a:ext uri="{FF2B5EF4-FFF2-40B4-BE49-F238E27FC236}">
                <a16:creationId xmlns:a16="http://schemas.microsoft.com/office/drawing/2014/main" id="{D5428EA7-C633-4858-8D7C-7763B97A5260}"/>
              </a:ext>
            </a:extLst>
          </p:cNvPr>
          <p:cNvSpPr txBox="1"/>
          <p:nvPr/>
        </p:nvSpPr>
        <p:spPr>
          <a:xfrm flipH="1">
            <a:off x="202435" y="84987"/>
            <a:ext cx="4363117" cy="12818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2000503000000000000" pitchFamily="2" charset="0"/>
                <a:ea typeface="Oswald Regular"/>
                <a:cs typeface="Oswald Regular"/>
                <a:sym typeface="Oswald Regular"/>
              </a:rPr>
              <a:t>Experiment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anose="02000503000000000000" pitchFamily="2" charset="0"/>
              <a:sym typeface="Oswald Regular"/>
            </a:endParaRP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B97128A2-3213-4CC9-94AC-4A9D3A1E379B}"/>
              </a:ext>
            </a:extLst>
          </p:cNvPr>
          <p:cNvSpPr txBox="1"/>
          <p:nvPr/>
        </p:nvSpPr>
        <p:spPr>
          <a:xfrm flipH="1">
            <a:off x="202434" y="1222550"/>
            <a:ext cx="3866414" cy="238798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1.</a:t>
            </a: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 Demonstrate a lesson live</a:t>
            </a:r>
          </a:p>
          <a:p>
            <a:pPr>
              <a:lnSpc>
                <a:spcPct val="115000"/>
              </a:lnSpc>
            </a:pPr>
            <a:endParaRPr lang="en-US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32A4B7-C473-4384-C820-C66F659660C8}"/>
              </a:ext>
            </a:extLst>
          </p:cNvPr>
          <p:cNvCxnSpPr>
            <a:cxnSpLocks/>
          </p:cNvCxnSpPr>
          <p:nvPr/>
        </p:nvCxnSpPr>
        <p:spPr>
          <a:xfrm flipH="1">
            <a:off x="202436" y="1099996"/>
            <a:ext cx="38664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6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D49FC0-ABF7-42FF-83F8-8CBADAEF94A4}"/>
              </a:ext>
            </a:extLst>
          </p:cNvPr>
          <p:cNvSpPr/>
          <p:nvPr/>
        </p:nvSpPr>
        <p:spPr>
          <a:xfrm>
            <a:off x="0" y="-1"/>
            <a:ext cx="9144000" cy="1839058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A82E64-891F-41D6-B0CA-4B409A984718}"/>
              </a:ext>
            </a:extLst>
          </p:cNvPr>
          <p:cNvGrpSpPr/>
          <p:nvPr/>
        </p:nvGrpSpPr>
        <p:grpSpPr>
          <a:xfrm>
            <a:off x="-299982" y="-220044"/>
            <a:ext cx="9443982" cy="4752119"/>
            <a:chOff x="-299982" y="-706062"/>
            <a:chExt cx="9443982" cy="47521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48DE87-F00C-4EC3-B909-F408C7CDE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208" r="8889" b="50755"/>
            <a:stretch/>
          </p:blipFill>
          <p:spPr>
            <a:xfrm>
              <a:off x="-93785" y="1138734"/>
              <a:ext cx="9237785" cy="2907323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CBA6568-5534-4AE9-A5F8-750312563245}"/>
                </a:ext>
              </a:extLst>
            </p:cNvPr>
            <p:cNvSpPr/>
            <p:nvPr/>
          </p:nvSpPr>
          <p:spPr>
            <a:xfrm rot="17121041">
              <a:off x="-778068" y="-227976"/>
              <a:ext cx="1961072" cy="1004899"/>
            </a:xfrm>
            <a:prstGeom prst="rect">
              <a:avLst/>
            </a:prstGeom>
            <a:solidFill>
              <a:srgbClr val="292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38D8164-5431-4E48-A73C-9A66114813DE}"/>
              </a:ext>
            </a:extLst>
          </p:cNvPr>
          <p:cNvSpPr/>
          <p:nvPr/>
        </p:nvSpPr>
        <p:spPr>
          <a:xfrm>
            <a:off x="-93786" y="4532074"/>
            <a:ext cx="9237785" cy="611426"/>
          </a:xfrm>
          <a:prstGeom prst="rect">
            <a:avLst/>
          </a:prstGeom>
          <a:gradFill flip="none" rotWithShape="1">
            <a:gsLst>
              <a:gs pos="23000">
                <a:srgbClr val="FFCF00"/>
              </a:gs>
              <a:gs pos="74000">
                <a:srgbClr val="FFD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Google Shape;58;p13">
            <a:extLst>
              <a:ext uri="{FF2B5EF4-FFF2-40B4-BE49-F238E27FC236}">
                <a16:creationId xmlns:a16="http://schemas.microsoft.com/office/drawing/2014/main" id="{2272662C-C197-4F7E-A146-68195B478923}"/>
              </a:ext>
            </a:extLst>
          </p:cNvPr>
          <p:cNvSpPr txBox="1"/>
          <p:nvPr/>
        </p:nvSpPr>
        <p:spPr>
          <a:xfrm flipH="1">
            <a:off x="3783090" y="630391"/>
            <a:ext cx="5360910" cy="8353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swald" panose="02000503000000000000" pitchFamily="2" charset="0"/>
                <a:cs typeface="Arial"/>
                <a:sym typeface="Oswald Regular"/>
              </a:rPr>
              <a:t>Preview: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 panose="02000503000000000000" pitchFamily="2" charset="0"/>
                <a:cs typeface="Arial"/>
                <a:sym typeface="Oswald Regular"/>
              </a:rPr>
              <a:t>TeachingE.org</a:t>
            </a:r>
          </a:p>
        </p:txBody>
      </p:sp>
    </p:spTree>
    <p:extLst>
      <p:ext uri="{BB962C8B-B14F-4D97-AF65-F5344CB8AC3E}">
        <p14:creationId xmlns:p14="http://schemas.microsoft.com/office/powerpoint/2010/main" val="7490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2"/>
          <p:cNvSpPr/>
          <p:nvPr/>
        </p:nvSpPr>
        <p:spPr>
          <a:xfrm rot="5400000" flipH="1">
            <a:off x="-191682" y="191680"/>
            <a:ext cx="5143499" cy="47601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67AC66F5-42BC-B46C-1AD3-1583D8199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21" y="1508844"/>
            <a:ext cx="1799576" cy="78581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BE64A59-851E-1794-F2A8-4A747CF4A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34" y="1508844"/>
            <a:ext cx="1813524" cy="816811"/>
          </a:xfrm>
          <a:prstGeom prst="rect">
            <a:avLst/>
          </a:prstGeom>
        </p:spPr>
      </p:pic>
      <p:sp>
        <p:nvSpPr>
          <p:cNvPr id="13" name="Google Shape;58;p13">
            <a:extLst>
              <a:ext uri="{FF2B5EF4-FFF2-40B4-BE49-F238E27FC236}">
                <a16:creationId xmlns:a16="http://schemas.microsoft.com/office/drawing/2014/main" id="{D5428EA7-C633-4858-8D7C-7763B97A5260}"/>
              </a:ext>
            </a:extLst>
          </p:cNvPr>
          <p:cNvSpPr txBox="1"/>
          <p:nvPr/>
        </p:nvSpPr>
        <p:spPr>
          <a:xfrm flipH="1">
            <a:off x="202434" y="84987"/>
            <a:ext cx="4363117" cy="101991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 panose="02000503000000000000" pitchFamily="2" charset="0"/>
                <a:ea typeface="Oswald Regular"/>
                <a:cs typeface="Oswald Regular"/>
                <a:sym typeface="Oswald Regular"/>
              </a:rPr>
              <a:t>Now Available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swald" panose="02000503000000000000" pitchFamily="2" charset="0"/>
              <a:cs typeface="Arial"/>
              <a:sym typeface="Oswald Regular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9F9AE0-CACD-AF43-C410-849C40E9266B}"/>
              </a:ext>
            </a:extLst>
          </p:cNvPr>
          <p:cNvSpPr/>
          <p:nvPr/>
        </p:nvSpPr>
        <p:spPr>
          <a:xfrm>
            <a:off x="590947" y="3581321"/>
            <a:ext cx="2816954" cy="666750"/>
          </a:xfrm>
          <a:prstGeom prst="roundRect">
            <a:avLst/>
          </a:prstGeom>
          <a:solidFill>
            <a:srgbClr val="FECE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  <a:sym typeface="Arial"/>
              </a:rPr>
              <a:t>TeachingE.org</a:t>
            </a:r>
          </a:p>
        </p:txBody>
      </p:sp>
      <p:sp>
        <p:nvSpPr>
          <p:cNvPr id="10" name="Google Shape;58;p13">
            <a:extLst>
              <a:ext uri="{FF2B5EF4-FFF2-40B4-BE49-F238E27FC236}">
                <a16:creationId xmlns:a16="http://schemas.microsoft.com/office/drawing/2014/main" id="{01D948ED-9309-DBDB-0D29-B5A8B478AB13}"/>
              </a:ext>
            </a:extLst>
          </p:cNvPr>
          <p:cNvSpPr txBox="1"/>
          <p:nvPr/>
        </p:nvSpPr>
        <p:spPr>
          <a:xfrm flipH="1">
            <a:off x="329124" y="2826530"/>
            <a:ext cx="3205371" cy="101991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 panose="02000503000000000000" pitchFamily="2" charset="0"/>
                <a:ea typeface="Oswald Regular"/>
                <a:cs typeface="Oswald Regular"/>
                <a:sym typeface="Oswald Regular"/>
              </a:rPr>
              <a:t>Preview: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swald" panose="02000503000000000000" pitchFamily="2" charset="0"/>
              <a:cs typeface="Arial"/>
              <a:sym typeface="Oswald Regular"/>
            </a:endParaRPr>
          </a:p>
        </p:txBody>
      </p:sp>
      <p:sp>
        <p:nvSpPr>
          <p:cNvPr id="8" name="Flowchart: Manual Input 2">
            <a:extLst>
              <a:ext uri="{FF2B5EF4-FFF2-40B4-BE49-F238E27FC236}">
                <a16:creationId xmlns:a16="http://schemas.microsoft.com/office/drawing/2014/main" id="{1C49B5A2-12D3-1548-4614-1509047B7113}"/>
              </a:ext>
            </a:extLst>
          </p:cNvPr>
          <p:cNvSpPr/>
          <p:nvPr/>
        </p:nvSpPr>
        <p:spPr>
          <a:xfrm rot="16200000" flipH="1">
            <a:off x="3865352" y="-143351"/>
            <a:ext cx="5214993" cy="538133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0 w 10000"/>
              <a:gd name="connsiteY3" fmla="*/ 10000 h 11264"/>
              <a:gd name="connsiteX4" fmla="*/ 0 w 10000"/>
              <a:gd name="connsiteY4" fmla="*/ 2000 h 11264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16 w 10000"/>
              <a:gd name="connsiteY3" fmla="*/ 11196 h 11264"/>
              <a:gd name="connsiteX4" fmla="*/ 0 w 10000"/>
              <a:gd name="connsiteY4" fmla="*/ 2000 h 11264"/>
              <a:gd name="connsiteX0" fmla="*/ 22 w 10022"/>
              <a:gd name="connsiteY0" fmla="*/ 2000 h 11264"/>
              <a:gd name="connsiteX1" fmla="*/ 10022 w 10022"/>
              <a:gd name="connsiteY1" fmla="*/ 0 h 11264"/>
              <a:gd name="connsiteX2" fmla="*/ 10022 w 10022"/>
              <a:gd name="connsiteY2" fmla="*/ 11264 h 11264"/>
              <a:gd name="connsiteX3" fmla="*/ 0 w 10022"/>
              <a:gd name="connsiteY3" fmla="*/ 11257 h 11264"/>
              <a:gd name="connsiteX4" fmla="*/ 22 w 10022"/>
              <a:gd name="connsiteY4" fmla="*/ 2000 h 11264"/>
              <a:gd name="connsiteX0" fmla="*/ 0 w 10145"/>
              <a:gd name="connsiteY0" fmla="*/ 1915 h 11264"/>
              <a:gd name="connsiteX1" fmla="*/ 10145 w 10145"/>
              <a:gd name="connsiteY1" fmla="*/ 0 h 11264"/>
              <a:gd name="connsiteX2" fmla="*/ 10145 w 10145"/>
              <a:gd name="connsiteY2" fmla="*/ 11264 h 11264"/>
              <a:gd name="connsiteX3" fmla="*/ 123 w 10145"/>
              <a:gd name="connsiteY3" fmla="*/ 11257 h 11264"/>
              <a:gd name="connsiteX4" fmla="*/ 0 w 10145"/>
              <a:gd name="connsiteY4" fmla="*/ 1915 h 11264"/>
              <a:gd name="connsiteX0" fmla="*/ 89 w 10234"/>
              <a:gd name="connsiteY0" fmla="*/ 1915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89 w 10234"/>
              <a:gd name="connsiteY4" fmla="*/ 1915 h 11427"/>
              <a:gd name="connsiteX0" fmla="*/ 184 w 10234"/>
              <a:gd name="connsiteY0" fmla="*/ 1894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184 w 10234"/>
              <a:gd name="connsiteY4" fmla="*/ 1894 h 11427"/>
              <a:gd name="connsiteX0" fmla="*/ 2 w 10052"/>
              <a:gd name="connsiteY0" fmla="*/ 1894 h 11264"/>
              <a:gd name="connsiteX1" fmla="*/ 10052 w 10052"/>
              <a:gd name="connsiteY1" fmla="*/ 0 h 11264"/>
              <a:gd name="connsiteX2" fmla="*/ 10052 w 10052"/>
              <a:gd name="connsiteY2" fmla="*/ 11264 h 11264"/>
              <a:gd name="connsiteX3" fmla="*/ 2 w 10052"/>
              <a:gd name="connsiteY3" fmla="*/ 11264 h 11264"/>
              <a:gd name="connsiteX4" fmla="*/ 2 w 10052"/>
              <a:gd name="connsiteY4" fmla="*/ 1894 h 11264"/>
              <a:gd name="connsiteX0" fmla="*/ 0 w 10050"/>
              <a:gd name="connsiteY0" fmla="*/ 1894 h 11264"/>
              <a:gd name="connsiteX1" fmla="*/ 10050 w 10050"/>
              <a:gd name="connsiteY1" fmla="*/ 0 h 11264"/>
              <a:gd name="connsiteX2" fmla="*/ 10050 w 10050"/>
              <a:gd name="connsiteY2" fmla="*/ 11264 h 11264"/>
              <a:gd name="connsiteX3" fmla="*/ 425 w 10050"/>
              <a:gd name="connsiteY3" fmla="*/ 11162 h 11264"/>
              <a:gd name="connsiteX4" fmla="*/ 0 w 10050"/>
              <a:gd name="connsiteY4" fmla="*/ 1894 h 11264"/>
              <a:gd name="connsiteX0" fmla="*/ 89 w 10139"/>
              <a:gd name="connsiteY0" fmla="*/ 1894 h 11305"/>
              <a:gd name="connsiteX1" fmla="*/ 10139 w 10139"/>
              <a:gd name="connsiteY1" fmla="*/ 0 h 11305"/>
              <a:gd name="connsiteX2" fmla="*/ 10139 w 10139"/>
              <a:gd name="connsiteY2" fmla="*/ 11264 h 11305"/>
              <a:gd name="connsiteX3" fmla="*/ 0 w 10139"/>
              <a:gd name="connsiteY3" fmla="*/ 11305 h 11305"/>
              <a:gd name="connsiteX4" fmla="*/ 89 w 10139"/>
              <a:gd name="connsiteY4" fmla="*/ 1894 h 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9" h="11305">
                <a:moveTo>
                  <a:pt x="89" y="1894"/>
                </a:moveTo>
                <a:lnTo>
                  <a:pt x="10139" y="0"/>
                </a:lnTo>
                <a:lnTo>
                  <a:pt x="10139" y="11264"/>
                </a:lnTo>
                <a:lnTo>
                  <a:pt x="0" y="11305"/>
                </a:lnTo>
                <a:cubicBezTo>
                  <a:pt x="-5" y="8240"/>
                  <a:pt x="94" y="4959"/>
                  <a:pt x="89" y="1894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62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21459 -0.005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2"/>
          <p:cNvSpPr/>
          <p:nvPr/>
        </p:nvSpPr>
        <p:spPr>
          <a:xfrm rot="5400000" flipH="1">
            <a:off x="-191682" y="191680"/>
            <a:ext cx="5143499" cy="47601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Google Shape;58;p13">
            <a:extLst>
              <a:ext uri="{FF2B5EF4-FFF2-40B4-BE49-F238E27FC236}">
                <a16:creationId xmlns:a16="http://schemas.microsoft.com/office/drawing/2014/main" id="{D5428EA7-C633-4858-8D7C-7763B97A5260}"/>
              </a:ext>
            </a:extLst>
          </p:cNvPr>
          <p:cNvSpPr txBox="1"/>
          <p:nvPr/>
        </p:nvSpPr>
        <p:spPr>
          <a:xfrm flipH="1">
            <a:off x="202435" y="84987"/>
            <a:ext cx="4363117" cy="12818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ECE00"/>
                </a:solidFill>
                <a:effectLst/>
                <a:uLnTx/>
                <a:uFillTx/>
                <a:latin typeface="Oswald" panose="02000503000000000000" pitchFamily="2" charset="0"/>
                <a:ea typeface="Oswald Regular"/>
                <a:cs typeface="Oswald Regular"/>
                <a:sym typeface="Oswald Regular"/>
              </a:rPr>
              <a:t>Lesson Plan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ECE00"/>
              </a:solidFill>
              <a:effectLst/>
              <a:uLnTx/>
              <a:uFillTx/>
              <a:latin typeface="Oswald" panose="02000503000000000000" pitchFamily="2" charset="0"/>
              <a:cs typeface="Arial"/>
              <a:sym typeface="Oswald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F7913E-753F-4E7A-A97E-3372CE23B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61" y="1100478"/>
            <a:ext cx="2939517" cy="364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2"/>
          <p:cNvSpPr/>
          <p:nvPr/>
        </p:nvSpPr>
        <p:spPr>
          <a:xfrm rot="5400000" flipH="1">
            <a:off x="-191682" y="191680"/>
            <a:ext cx="5143499" cy="47601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Google Shape;58;p13"/>
          <p:cNvSpPr txBox="1"/>
          <p:nvPr/>
        </p:nvSpPr>
        <p:spPr>
          <a:xfrm flipH="1">
            <a:off x="180000" y="113480"/>
            <a:ext cx="4363117" cy="214294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cs typeface="Arial"/>
                <a:sym typeface="Oswald Regular"/>
              </a:rPr>
              <a:t>Feedback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B52AB2-67CA-A84A-8EEE-CFC57B2D5F46}"/>
              </a:ext>
            </a:extLst>
          </p:cNvPr>
          <p:cNvCxnSpPr>
            <a:cxnSpLocks/>
          </p:cNvCxnSpPr>
          <p:nvPr/>
        </p:nvCxnSpPr>
        <p:spPr>
          <a:xfrm flipH="1">
            <a:off x="288000" y="1184400"/>
            <a:ext cx="386641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4" descr="Characters of people holding positive emoticons illustration Free Vector">
            <a:extLst>
              <a:ext uri="{FF2B5EF4-FFF2-40B4-BE49-F238E27FC236}">
                <a16:creationId xmlns:a16="http://schemas.microsoft.com/office/drawing/2014/main" id="{83DC0DC0-5DD9-8702-B2F9-F35643638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547577"/>
            <a:ext cx="3789879" cy="27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95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2"/>
          <p:cNvSpPr/>
          <p:nvPr/>
        </p:nvSpPr>
        <p:spPr>
          <a:xfrm rot="5400000" flipH="1">
            <a:off x="-191682" y="191680"/>
            <a:ext cx="5143499" cy="47601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Google Shape;58;p13"/>
          <p:cNvSpPr txBox="1"/>
          <p:nvPr/>
        </p:nvSpPr>
        <p:spPr>
          <a:xfrm flipH="1">
            <a:off x="180000" y="113480"/>
            <a:ext cx="4363117" cy="214294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cs typeface="Arial"/>
                <a:sym typeface="Oswald Regular"/>
              </a:rPr>
              <a:t>Questions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B52AB2-67CA-A84A-8EEE-CFC57B2D5F46}"/>
              </a:ext>
            </a:extLst>
          </p:cNvPr>
          <p:cNvCxnSpPr>
            <a:cxnSpLocks/>
          </p:cNvCxnSpPr>
          <p:nvPr/>
        </p:nvCxnSpPr>
        <p:spPr>
          <a:xfrm flipH="1">
            <a:off x="288000" y="1184400"/>
            <a:ext cx="386641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A picture containing LEGO, toy, vector graphics&#10;&#10;Description automatically generated">
            <a:extLst>
              <a:ext uri="{FF2B5EF4-FFF2-40B4-BE49-F238E27FC236}">
                <a16:creationId xmlns:a16="http://schemas.microsoft.com/office/drawing/2014/main" id="{E0CCC45D-DEFA-A64D-A3B8-C818FF6E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020" y="981120"/>
            <a:ext cx="4275859" cy="427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2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2"/>
          <p:cNvSpPr/>
          <p:nvPr/>
        </p:nvSpPr>
        <p:spPr>
          <a:xfrm rot="5400000" flipH="1">
            <a:off x="-191682" y="191680"/>
            <a:ext cx="5143499" cy="47601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Google Shape;58;p13"/>
          <p:cNvSpPr txBox="1"/>
          <p:nvPr/>
        </p:nvSpPr>
        <p:spPr>
          <a:xfrm flipH="1">
            <a:off x="180000" y="113480"/>
            <a:ext cx="4363117" cy="214294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cs typeface="Arial"/>
                <a:sym typeface="Oswald Regular"/>
              </a:rPr>
              <a:t>Questions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B52AB2-67CA-A84A-8EEE-CFC57B2D5F46}"/>
              </a:ext>
            </a:extLst>
          </p:cNvPr>
          <p:cNvCxnSpPr>
            <a:cxnSpLocks/>
          </p:cNvCxnSpPr>
          <p:nvPr/>
        </p:nvCxnSpPr>
        <p:spPr>
          <a:xfrm flipH="1">
            <a:off x="288000" y="1184400"/>
            <a:ext cx="386641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A picture containing LEGO, toy, vector graphics&#10;&#10;Description automatically generated">
            <a:extLst>
              <a:ext uri="{FF2B5EF4-FFF2-40B4-BE49-F238E27FC236}">
                <a16:creationId xmlns:a16="http://schemas.microsoft.com/office/drawing/2014/main" id="{E0CCC45D-DEFA-A64D-A3B8-C818FF6E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59" y="2785320"/>
            <a:ext cx="2244702" cy="22447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CB83A5E-13D7-B8DF-E4A5-1AE8D431FDD3}"/>
              </a:ext>
            </a:extLst>
          </p:cNvPr>
          <p:cNvSpPr/>
          <p:nvPr/>
        </p:nvSpPr>
        <p:spPr>
          <a:xfrm>
            <a:off x="692433" y="1627811"/>
            <a:ext cx="2816954" cy="666750"/>
          </a:xfrm>
          <a:prstGeom prst="roundRect">
            <a:avLst/>
          </a:prstGeom>
          <a:solidFill>
            <a:srgbClr val="FECE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  <a:sym typeface="Arial"/>
              </a:rPr>
              <a:t>bit.ly/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  <a:sym typeface="Arial"/>
              </a:rPr>
              <a:t>tequestions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swald" panose="02000503000000000000" pitchFamily="2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6375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2"/>
          <p:cNvSpPr/>
          <p:nvPr/>
        </p:nvSpPr>
        <p:spPr>
          <a:xfrm rot="5400000" flipH="1">
            <a:off x="-191682" y="191680"/>
            <a:ext cx="5143499" cy="47601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Google Shape;58;p13"/>
          <p:cNvSpPr txBox="1"/>
          <p:nvPr/>
        </p:nvSpPr>
        <p:spPr>
          <a:xfrm flipH="1">
            <a:off x="180000" y="113480"/>
            <a:ext cx="4363117" cy="214294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cs typeface="Arial"/>
                <a:sym typeface="Oswald Regular"/>
              </a:rPr>
              <a:t>Questions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B52AB2-67CA-A84A-8EEE-CFC57B2D5F46}"/>
              </a:ext>
            </a:extLst>
          </p:cNvPr>
          <p:cNvCxnSpPr>
            <a:cxnSpLocks/>
          </p:cNvCxnSpPr>
          <p:nvPr/>
        </p:nvCxnSpPr>
        <p:spPr>
          <a:xfrm flipH="1">
            <a:off x="288000" y="1184400"/>
            <a:ext cx="386641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A picture containing LEGO, toy, vector graphics&#10;&#10;Description automatically generated">
            <a:extLst>
              <a:ext uri="{FF2B5EF4-FFF2-40B4-BE49-F238E27FC236}">
                <a16:creationId xmlns:a16="http://schemas.microsoft.com/office/drawing/2014/main" id="{E0CCC45D-DEFA-A64D-A3B8-C818FF6E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59" y="2785320"/>
            <a:ext cx="2244702" cy="22447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CB83A5E-13D7-B8DF-E4A5-1AE8D431FDD3}"/>
              </a:ext>
            </a:extLst>
          </p:cNvPr>
          <p:cNvSpPr/>
          <p:nvPr/>
        </p:nvSpPr>
        <p:spPr>
          <a:xfrm>
            <a:off x="692433" y="1627811"/>
            <a:ext cx="2816954" cy="666750"/>
          </a:xfrm>
          <a:prstGeom prst="roundRect">
            <a:avLst/>
          </a:prstGeom>
          <a:solidFill>
            <a:srgbClr val="FECE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  <a:sym typeface="Arial"/>
              </a:rPr>
              <a:t>bit.ly/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  <a:sym typeface="Arial"/>
              </a:rPr>
              <a:t>tequestions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swald" panose="02000503000000000000" pitchFamily="2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79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2"/>
          <p:cNvSpPr/>
          <p:nvPr/>
        </p:nvSpPr>
        <p:spPr>
          <a:xfrm rot="5400000" flipH="1">
            <a:off x="-191682" y="191680"/>
            <a:ext cx="5143499" cy="47601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Google Shape;58;p13">
            <a:extLst>
              <a:ext uri="{FF2B5EF4-FFF2-40B4-BE49-F238E27FC236}">
                <a16:creationId xmlns:a16="http://schemas.microsoft.com/office/drawing/2014/main" id="{D5428EA7-C633-4858-8D7C-7763B97A5260}"/>
              </a:ext>
            </a:extLst>
          </p:cNvPr>
          <p:cNvSpPr txBox="1"/>
          <p:nvPr/>
        </p:nvSpPr>
        <p:spPr>
          <a:xfrm flipH="1">
            <a:off x="202435" y="84987"/>
            <a:ext cx="4363117" cy="140692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Oswald" panose="02000503000000000000" pitchFamily="2" charset="0"/>
                <a:cs typeface="Arial"/>
                <a:sym typeface="Oswald Regular"/>
              </a:rPr>
              <a:t>Teaching Live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swald" panose="02000503000000000000" pitchFamily="2" charset="0"/>
              <a:cs typeface="Arial"/>
              <a:sym typeface="Oswald Regular"/>
            </a:endParaRPr>
          </a:p>
        </p:txBody>
      </p:sp>
      <p:sp>
        <p:nvSpPr>
          <p:cNvPr id="7" name="Google Shape;58;p13">
            <a:extLst>
              <a:ext uri="{FF2B5EF4-FFF2-40B4-BE49-F238E27FC236}">
                <a16:creationId xmlns:a16="http://schemas.microsoft.com/office/drawing/2014/main" id="{7546A10A-1A37-4492-BBAC-350612B89EED}"/>
              </a:ext>
            </a:extLst>
          </p:cNvPr>
          <p:cNvSpPr txBox="1"/>
          <p:nvPr/>
        </p:nvSpPr>
        <p:spPr>
          <a:xfrm flipH="1">
            <a:off x="202434" y="1351811"/>
            <a:ext cx="3747266" cy="140692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swald" panose="02000503000000000000" pitchFamily="2" charset="0"/>
                <a:cs typeface="Arial"/>
                <a:sym typeface="Oswald Regular"/>
              </a:rPr>
              <a:t>Financial Modeling Showdown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swald" panose="02000503000000000000" pitchFamily="2" charset="0"/>
              <a:cs typeface="Arial"/>
              <a:sym typeface="Oswald Regular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87B412-F75C-4D51-91BA-A3EFBEEBCB03}"/>
              </a:ext>
            </a:extLst>
          </p:cNvPr>
          <p:cNvCxnSpPr>
            <a:cxnSpLocks/>
          </p:cNvCxnSpPr>
          <p:nvPr/>
        </p:nvCxnSpPr>
        <p:spPr>
          <a:xfrm flipH="1">
            <a:off x="202436" y="1147131"/>
            <a:ext cx="386641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A1B815B-1EA0-48A2-BD86-9F4053EAB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32" y="2903074"/>
            <a:ext cx="2087000" cy="224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78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D49FC0-ABF7-42FF-83F8-8CBADAEF94A4}"/>
              </a:ext>
            </a:extLst>
          </p:cNvPr>
          <p:cNvSpPr/>
          <p:nvPr/>
        </p:nvSpPr>
        <p:spPr>
          <a:xfrm>
            <a:off x="0" y="0"/>
            <a:ext cx="9144000" cy="5143502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99E1E55-1B4E-D940-821C-CDDC49AECF41}"/>
              </a:ext>
            </a:extLst>
          </p:cNvPr>
          <p:cNvSpPr/>
          <p:nvPr/>
        </p:nvSpPr>
        <p:spPr>
          <a:xfrm rot="16200000" flipH="1">
            <a:off x="5669108" y="1668607"/>
            <a:ext cx="5143499" cy="1806286"/>
          </a:xfrm>
          <a:custGeom>
            <a:avLst/>
            <a:gdLst>
              <a:gd name="connsiteX0" fmla="*/ 0 w 5143499"/>
              <a:gd name="connsiteY0" fmla="*/ 911182 h 1806286"/>
              <a:gd name="connsiteX1" fmla="*/ 0 w 5143499"/>
              <a:gd name="connsiteY1" fmla="*/ 1806286 h 1806286"/>
              <a:gd name="connsiteX2" fmla="*/ 5143499 w 5143499"/>
              <a:gd name="connsiteY2" fmla="*/ 1806286 h 1806286"/>
              <a:gd name="connsiteX3" fmla="*/ 5143499 w 5143499"/>
              <a:gd name="connsiteY3" fmla="*/ 0 h 180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499" h="1806286">
                <a:moveTo>
                  <a:pt x="0" y="911182"/>
                </a:moveTo>
                <a:lnTo>
                  <a:pt x="0" y="1806286"/>
                </a:lnTo>
                <a:lnTo>
                  <a:pt x="5143499" y="1806286"/>
                </a:lnTo>
                <a:lnTo>
                  <a:pt x="51434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A1E434B-A276-8645-854B-74D2B8D93D32}"/>
              </a:ext>
            </a:extLst>
          </p:cNvPr>
          <p:cNvSpPr/>
          <p:nvPr/>
        </p:nvSpPr>
        <p:spPr>
          <a:xfrm rot="5400000" flipH="1">
            <a:off x="-3278079" y="293796"/>
            <a:ext cx="5143499" cy="4555907"/>
          </a:xfrm>
          <a:custGeom>
            <a:avLst/>
            <a:gdLst>
              <a:gd name="connsiteX0" fmla="*/ 5143499 w 5143499"/>
              <a:gd name="connsiteY0" fmla="*/ 1577036 h 4555907"/>
              <a:gd name="connsiteX1" fmla="*/ 5143499 w 5143499"/>
              <a:gd name="connsiteY1" fmla="*/ 0 h 4555907"/>
              <a:gd name="connsiteX2" fmla="*/ 0 w 5143499"/>
              <a:gd name="connsiteY2" fmla="*/ 911181 h 4555907"/>
              <a:gd name="connsiteX3" fmla="*/ 0 w 5143499"/>
              <a:gd name="connsiteY3" fmla="*/ 4555907 h 4555907"/>
              <a:gd name="connsiteX4" fmla="*/ 2 w 5143499"/>
              <a:gd name="connsiteY4" fmla="*/ 4555907 h 4555907"/>
              <a:gd name="connsiteX5" fmla="*/ 2 w 5143499"/>
              <a:gd name="connsiteY5" fmla="*/ 1577036 h 455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3499" h="4555907">
                <a:moveTo>
                  <a:pt x="5143499" y="1577036"/>
                </a:moveTo>
                <a:lnTo>
                  <a:pt x="5143499" y="0"/>
                </a:lnTo>
                <a:lnTo>
                  <a:pt x="0" y="911181"/>
                </a:lnTo>
                <a:lnTo>
                  <a:pt x="0" y="4555907"/>
                </a:lnTo>
                <a:lnTo>
                  <a:pt x="2" y="4555907"/>
                </a:lnTo>
                <a:lnTo>
                  <a:pt x="2" y="1577036"/>
                </a:lnTo>
                <a:close/>
              </a:path>
            </a:pathLst>
          </a:custGeom>
          <a:solidFill>
            <a:srgbClr val="292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B46A19-C851-42C5-AFEC-B39274B0EA80}"/>
              </a:ext>
            </a:extLst>
          </p:cNvPr>
          <p:cNvSpPr/>
          <p:nvPr/>
        </p:nvSpPr>
        <p:spPr>
          <a:xfrm>
            <a:off x="11884096" y="3215623"/>
            <a:ext cx="1698019" cy="1698019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7C14DEE-FA41-4836-8262-6216698326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29" b="29608"/>
          <a:stretch/>
        </p:blipFill>
        <p:spPr>
          <a:xfrm>
            <a:off x="1385491" y="1447798"/>
            <a:ext cx="6373017" cy="33813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431B99-EC4C-4935-BB13-A2F64324C8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12690" r="11121" b="22246"/>
          <a:stretch/>
        </p:blipFill>
        <p:spPr>
          <a:xfrm>
            <a:off x="5016024" y="219074"/>
            <a:ext cx="2321690" cy="21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7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2"/>
          <p:cNvSpPr/>
          <p:nvPr/>
        </p:nvSpPr>
        <p:spPr>
          <a:xfrm rot="5400000" flipH="1">
            <a:off x="-191682" y="191680"/>
            <a:ext cx="5143499" cy="47601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Google Shape;58;p13">
            <a:extLst>
              <a:ext uri="{FF2B5EF4-FFF2-40B4-BE49-F238E27FC236}">
                <a16:creationId xmlns:a16="http://schemas.microsoft.com/office/drawing/2014/main" id="{D5428EA7-C633-4858-8D7C-7763B97A5260}"/>
              </a:ext>
            </a:extLst>
          </p:cNvPr>
          <p:cNvSpPr txBox="1"/>
          <p:nvPr/>
        </p:nvSpPr>
        <p:spPr>
          <a:xfrm flipH="1">
            <a:off x="202435" y="84987"/>
            <a:ext cx="4363117" cy="12818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2000503000000000000" pitchFamily="2" charset="0"/>
                <a:ea typeface="Oswald Regular"/>
                <a:cs typeface="Oswald Regular"/>
                <a:sym typeface="Oswald Regular"/>
              </a:rPr>
              <a:t>Experiment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anose="02000503000000000000" pitchFamily="2" charset="0"/>
              <a:sym typeface="Oswald Regular"/>
            </a:endParaRP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B97128A2-3213-4CC9-94AC-4A9D3A1E379B}"/>
              </a:ext>
            </a:extLst>
          </p:cNvPr>
          <p:cNvSpPr txBox="1"/>
          <p:nvPr/>
        </p:nvSpPr>
        <p:spPr>
          <a:xfrm flipH="1">
            <a:off x="202434" y="1222550"/>
            <a:ext cx="3866414" cy="238798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1.</a:t>
            </a: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 Demonstrate a lesson live</a:t>
            </a:r>
          </a:p>
          <a:p>
            <a:pPr>
              <a:lnSpc>
                <a:spcPct val="115000"/>
              </a:lnSpc>
            </a:pPr>
            <a:endParaRPr lang="en-US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  <a:p>
            <a:pPr lvl="0">
              <a:lnSpc>
                <a:spcPct val="115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2. </a:t>
            </a: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Discuss </a:t>
            </a:r>
            <a:r>
              <a:rPr lang="en-US" sz="3600" dirty="0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5</a:t>
            </a: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 best practices</a:t>
            </a:r>
          </a:p>
          <a:p>
            <a:pPr>
              <a:lnSpc>
                <a:spcPct val="115000"/>
              </a:lnSpc>
            </a:pPr>
            <a:endParaRPr lang="en-US" sz="1600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  <a:p>
            <a:pPr lvl="0">
              <a:lnSpc>
                <a:spcPct val="115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3. </a:t>
            </a: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Lesson plan</a:t>
            </a:r>
            <a:endParaRPr lang="en-US" sz="1600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32A4B7-C473-4384-C820-C66F659660C8}"/>
              </a:ext>
            </a:extLst>
          </p:cNvPr>
          <p:cNvCxnSpPr>
            <a:cxnSpLocks/>
          </p:cNvCxnSpPr>
          <p:nvPr/>
        </p:nvCxnSpPr>
        <p:spPr>
          <a:xfrm flipH="1">
            <a:off x="202436" y="1099996"/>
            <a:ext cx="38664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61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2"/>
          <p:cNvSpPr/>
          <p:nvPr/>
        </p:nvSpPr>
        <p:spPr>
          <a:xfrm rot="5400000" flipH="1">
            <a:off x="-191682" y="191680"/>
            <a:ext cx="5143499" cy="47601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Google Shape;58;p13">
            <a:extLst>
              <a:ext uri="{FF2B5EF4-FFF2-40B4-BE49-F238E27FC236}">
                <a16:creationId xmlns:a16="http://schemas.microsoft.com/office/drawing/2014/main" id="{D5428EA7-C633-4858-8D7C-7763B97A5260}"/>
              </a:ext>
            </a:extLst>
          </p:cNvPr>
          <p:cNvSpPr txBox="1"/>
          <p:nvPr/>
        </p:nvSpPr>
        <p:spPr>
          <a:xfrm flipH="1">
            <a:off x="202435" y="84987"/>
            <a:ext cx="4363117" cy="119107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503000000000000" pitchFamily="2" charset="0"/>
                <a:sym typeface="Oswald Regular"/>
              </a:rPr>
              <a:t>Lesson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0CBE63-97AF-413B-B73F-327BA2B66840}"/>
              </a:ext>
            </a:extLst>
          </p:cNvPr>
          <p:cNvCxnSpPr>
            <a:cxnSpLocks/>
          </p:cNvCxnSpPr>
          <p:nvPr/>
        </p:nvCxnSpPr>
        <p:spPr>
          <a:xfrm flipH="1">
            <a:off x="219656" y="980703"/>
            <a:ext cx="386641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Google Shape;58;p13">
            <a:extLst>
              <a:ext uri="{FF2B5EF4-FFF2-40B4-BE49-F238E27FC236}">
                <a16:creationId xmlns:a16="http://schemas.microsoft.com/office/drawing/2014/main" id="{E4DCF3C5-3A2B-3E28-0453-4BB63D2B7541}"/>
              </a:ext>
            </a:extLst>
          </p:cNvPr>
          <p:cNvSpPr txBox="1"/>
          <p:nvPr/>
        </p:nvSpPr>
        <p:spPr>
          <a:xfrm flipH="1">
            <a:off x="202434" y="1351811"/>
            <a:ext cx="3747266" cy="140692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swald" panose="02000503000000000000" pitchFamily="2" charset="0"/>
                <a:cs typeface="Arial"/>
                <a:sym typeface="Oswald Regular"/>
              </a:rPr>
              <a:t>Financial Modeling Showdown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swald" panose="02000503000000000000" pitchFamily="2" charset="0"/>
              <a:cs typeface="Arial"/>
              <a:sym typeface="Oswald Regular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28DC7F1-7A32-3FA1-6938-900913EF0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12" y="2482566"/>
            <a:ext cx="2612110" cy="261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48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2"/>
          <p:cNvSpPr/>
          <p:nvPr/>
        </p:nvSpPr>
        <p:spPr>
          <a:xfrm rot="5400000" flipH="1">
            <a:off x="-191682" y="191680"/>
            <a:ext cx="5143499" cy="47601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Google Shape;58;p13">
            <a:extLst>
              <a:ext uri="{FF2B5EF4-FFF2-40B4-BE49-F238E27FC236}">
                <a16:creationId xmlns:a16="http://schemas.microsoft.com/office/drawing/2014/main" id="{D5428EA7-C633-4858-8D7C-7763B97A5260}"/>
              </a:ext>
            </a:extLst>
          </p:cNvPr>
          <p:cNvSpPr txBox="1"/>
          <p:nvPr/>
        </p:nvSpPr>
        <p:spPr>
          <a:xfrm flipH="1">
            <a:off x="202435" y="84987"/>
            <a:ext cx="4363117" cy="119107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503000000000000" pitchFamily="2" charset="0"/>
                <a:sym typeface="Oswald Regular"/>
              </a:rPr>
              <a:t>Goal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0CBE63-97AF-413B-B73F-327BA2B66840}"/>
              </a:ext>
            </a:extLst>
          </p:cNvPr>
          <p:cNvCxnSpPr>
            <a:cxnSpLocks/>
          </p:cNvCxnSpPr>
          <p:nvPr/>
        </p:nvCxnSpPr>
        <p:spPr>
          <a:xfrm flipH="1">
            <a:off x="219656" y="980703"/>
            <a:ext cx="386641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Google Shape;58;p13">
            <a:extLst>
              <a:ext uri="{FF2B5EF4-FFF2-40B4-BE49-F238E27FC236}">
                <a16:creationId xmlns:a16="http://schemas.microsoft.com/office/drawing/2014/main" id="{E4DCF3C5-3A2B-3E28-0453-4BB63D2B7541}"/>
              </a:ext>
            </a:extLst>
          </p:cNvPr>
          <p:cNvSpPr txBox="1"/>
          <p:nvPr/>
        </p:nvSpPr>
        <p:spPr>
          <a:xfrm flipH="1">
            <a:off x="202434" y="1351811"/>
            <a:ext cx="3747266" cy="140692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swald" panose="02000503000000000000" pitchFamily="2" charset="0"/>
                <a:cs typeface="Arial"/>
                <a:sym typeface="Oswald Regular"/>
              </a:rPr>
              <a:t>Introduce financial concepts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swald" panose="02000503000000000000" pitchFamily="2" charset="0"/>
              <a:cs typeface="Arial"/>
              <a:sym typeface="Oswald Regular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28DC7F1-7A32-3FA1-6938-900913EF0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12" y="2482566"/>
            <a:ext cx="2612110" cy="261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26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2"/>
          <p:cNvSpPr/>
          <p:nvPr/>
        </p:nvSpPr>
        <p:spPr>
          <a:xfrm rot="5400000" flipH="1">
            <a:off x="-191682" y="191680"/>
            <a:ext cx="5143499" cy="47601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Google Shape;58;p13">
            <a:extLst>
              <a:ext uri="{FF2B5EF4-FFF2-40B4-BE49-F238E27FC236}">
                <a16:creationId xmlns:a16="http://schemas.microsoft.com/office/drawing/2014/main" id="{D5428EA7-C633-4858-8D7C-7763B97A5260}"/>
              </a:ext>
            </a:extLst>
          </p:cNvPr>
          <p:cNvSpPr txBox="1"/>
          <p:nvPr/>
        </p:nvSpPr>
        <p:spPr>
          <a:xfrm flipH="1">
            <a:off x="202435" y="84987"/>
            <a:ext cx="4363117" cy="119107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503000000000000" pitchFamily="2" charset="0"/>
                <a:sym typeface="Oswald Regular"/>
              </a:rPr>
              <a:t>Goal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0CBE63-97AF-413B-B73F-327BA2B66840}"/>
              </a:ext>
            </a:extLst>
          </p:cNvPr>
          <p:cNvCxnSpPr>
            <a:cxnSpLocks/>
          </p:cNvCxnSpPr>
          <p:nvPr/>
        </p:nvCxnSpPr>
        <p:spPr>
          <a:xfrm flipH="1">
            <a:off x="219656" y="980703"/>
            <a:ext cx="386641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Google Shape;58;p13">
            <a:extLst>
              <a:ext uri="{FF2B5EF4-FFF2-40B4-BE49-F238E27FC236}">
                <a16:creationId xmlns:a16="http://schemas.microsoft.com/office/drawing/2014/main" id="{E4DCF3C5-3A2B-3E28-0453-4BB63D2B7541}"/>
              </a:ext>
            </a:extLst>
          </p:cNvPr>
          <p:cNvSpPr txBox="1"/>
          <p:nvPr/>
        </p:nvSpPr>
        <p:spPr>
          <a:xfrm flipH="1">
            <a:off x="202434" y="1351811"/>
            <a:ext cx="3747266" cy="140692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swald" panose="02000503000000000000" pitchFamily="2" charset="0"/>
                <a:cs typeface="Arial"/>
                <a:sym typeface="Oswald Regular"/>
              </a:rPr>
              <a:t>Introduce financial concepts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swald" panose="02000503000000000000" pitchFamily="2" charset="0"/>
              <a:cs typeface="Arial"/>
              <a:sym typeface="Oswald Regular"/>
            </a:endParaRPr>
          </a:p>
        </p:txBody>
      </p:sp>
      <p:sp>
        <p:nvSpPr>
          <p:cNvPr id="3" name="Google Shape;58;p13">
            <a:extLst>
              <a:ext uri="{FF2B5EF4-FFF2-40B4-BE49-F238E27FC236}">
                <a16:creationId xmlns:a16="http://schemas.microsoft.com/office/drawing/2014/main" id="{41ECE071-77B2-0022-772C-1F351F12DD66}"/>
              </a:ext>
            </a:extLst>
          </p:cNvPr>
          <p:cNvSpPr txBox="1"/>
          <p:nvPr/>
        </p:nvSpPr>
        <p:spPr>
          <a:xfrm flipH="1">
            <a:off x="219656" y="3188043"/>
            <a:ext cx="3747266" cy="107980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Oswald" panose="02000503000000000000" pitchFamily="2" charset="0"/>
                <a:cs typeface="Arial"/>
                <a:sym typeface="Oswald Regular"/>
              </a:rPr>
              <a:t>1</a:t>
            </a:r>
            <a:r>
              <a:rPr kumimoji="0" lang="en-US" sz="3600" b="0" i="0" u="none" strike="noStrike" kern="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Oswald" panose="02000503000000000000" pitchFamily="2" charset="0"/>
                <a:cs typeface="Arial"/>
                <a:sym typeface="Oswald Regular"/>
              </a:rPr>
              <a:t>st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Oswald" panose="02000503000000000000" pitchFamily="2" charset="0"/>
                <a:cs typeface="Arial"/>
                <a:sym typeface="Oswald Regular"/>
              </a:rPr>
              <a:t> in a series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swald" panose="02000503000000000000" pitchFamily="2" charset="0"/>
              <a:cs typeface="Arial"/>
              <a:sym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136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EC0DDD09-A744-4BFC-AA43-D15421F58296}"/>
              </a:ext>
            </a:extLst>
          </p:cNvPr>
          <p:cNvGrpSpPr/>
          <p:nvPr/>
        </p:nvGrpSpPr>
        <p:grpSpPr>
          <a:xfrm>
            <a:off x="3595631" y="4055985"/>
            <a:ext cx="5298354" cy="921631"/>
            <a:chOff x="3595631" y="4055985"/>
            <a:chExt cx="5298354" cy="921631"/>
          </a:xfrm>
          <a:solidFill>
            <a:srgbClr val="FECE00"/>
          </a:solidFill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A56AD84-A0EA-4105-85A0-80EB4E676ED0}"/>
                </a:ext>
              </a:extLst>
            </p:cNvPr>
            <p:cNvGrpSpPr/>
            <p:nvPr/>
          </p:nvGrpSpPr>
          <p:grpSpPr>
            <a:xfrm flipH="1">
              <a:off x="3595631" y="4055985"/>
              <a:ext cx="5298354" cy="921631"/>
              <a:chOff x="141591" y="4055985"/>
              <a:chExt cx="5298353" cy="921631"/>
            </a:xfrm>
            <a:grpFill/>
          </p:grpSpPr>
          <p:sp>
            <p:nvSpPr>
              <p:cNvPr id="32" name="Right Triangle 31">
                <a:extLst>
                  <a:ext uri="{FF2B5EF4-FFF2-40B4-BE49-F238E27FC236}">
                    <a16:creationId xmlns:a16="http://schemas.microsoft.com/office/drawing/2014/main" id="{6FDEB9ED-055E-4F12-882B-537BB696EF2D}"/>
                  </a:ext>
                </a:extLst>
              </p:cNvPr>
              <p:cNvSpPr/>
              <p:nvPr/>
            </p:nvSpPr>
            <p:spPr>
              <a:xfrm rot="10800000">
                <a:off x="141591" y="4055985"/>
                <a:ext cx="182656" cy="921631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39978D8-D6C3-4C71-BAF2-F68646D7F470}"/>
                  </a:ext>
                </a:extLst>
              </p:cNvPr>
              <p:cNvSpPr/>
              <p:nvPr/>
            </p:nvSpPr>
            <p:spPr>
              <a:xfrm>
                <a:off x="324247" y="4055985"/>
                <a:ext cx="5115697" cy="9216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Google Shape;56;p13">
              <a:extLst>
                <a:ext uri="{FF2B5EF4-FFF2-40B4-BE49-F238E27FC236}">
                  <a16:creationId xmlns:a16="http://schemas.microsoft.com/office/drawing/2014/main" id="{FA035E39-B97A-4FF3-BE1A-B4A5D1EB3406}"/>
                </a:ext>
              </a:extLst>
            </p:cNvPr>
            <p:cNvSpPr txBox="1"/>
            <p:nvPr/>
          </p:nvSpPr>
          <p:spPr>
            <a:xfrm flipH="1">
              <a:off x="4510872" y="4432701"/>
              <a:ext cx="4123480" cy="364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/>
                  <a:ea typeface="Oswald"/>
                  <a:cs typeface="Oswald"/>
                  <a:sym typeface="Oswald"/>
                </a:rPr>
                <a:t>Justin Wilcox</a:t>
              </a:r>
              <a:endParaRPr lang="i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" sz="1000" dirty="0">
                <a:solidFill>
                  <a:schemeClr val="bg1"/>
                </a:solidFill>
                <a:latin typeface="Oswald Light" panose="02000303000000000000" pitchFamily="2" charset="0"/>
                <a:ea typeface="Oswald"/>
                <a:cs typeface="Oswald"/>
                <a:sym typeface="Oswald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22752FB-7AC5-467A-BDF1-112AEB8961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84269" y="4779817"/>
              <a:ext cx="4682610" cy="0"/>
            </a:xfrm>
            <a:prstGeom prst="lin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Flowchart: Manual Input 2"/>
          <p:cNvSpPr/>
          <p:nvPr/>
        </p:nvSpPr>
        <p:spPr>
          <a:xfrm rot="5400000" flipH="1">
            <a:off x="-191682" y="191680"/>
            <a:ext cx="5143499" cy="47601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Google Shape;58;p13">
            <a:extLst>
              <a:ext uri="{FF2B5EF4-FFF2-40B4-BE49-F238E27FC236}">
                <a16:creationId xmlns:a16="http://schemas.microsoft.com/office/drawing/2014/main" id="{FCDCEFA4-EC38-4420-AA70-C7DB9FC09F3A}"/>
              </a:ext>
            </a:extLst>
          </p:cNvPr>
          <p:cNvSpPr txBox="1"/>
          <p:nvPr/>
        </p:nvSpPr>
        <p:spPr>
          <a:xfrm flipH="1">
            <a:off x="83852" y="-35591"/>
            <a:ext cx="4222538" cy="97992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Who Are We?</a:t>
            </a:r>
            <a:endParaRPr lang="en-US" sz="60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E6381FD-81D1-EA1D-8BF9-37DC7C9323FB}"/>
              </a:ext>
            </a:extLst>
          </p:cNvPr>
          <p:cNvCxnSpPr>
            <a:cxnSpLocks/>
          </p:cNvCxnSpPr>
          <p:nvPr/>
        </p:nvCxnSpPr>
        <p:spPr>
          <a:xfrm flipH="1">
            <a:off x="234401" y="981107"/>
            <a:ext cx="3988137" cy="0"/>
          </a:xfrm>
          <a:prstGeom prst="line">
            <a:avLst/>
          </a:prstGeom>
          <a:ln>
            <a:solidFill>
              <a:srgbClr val="FFCE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F50568F-672D-5D40-8BE6-1B8221CD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63" y="1776770"/>
            <a:ext cx="2114832" cy="2078008"/>
          </a:xfrm>
          <a:prstGeom prst="rect">
            <a:avLst/>
          </a:prstGeom>
        </p:spPr>
      </p:pic>
      <p:sp>
        <p:nvSpPr>
          <p:cNvPr id="8" name="Google Shape;58;p13">
            <a:extLst>
              <a:ext uri="{FF2B5EF4-FFF2-40B4-BE49-F238E27FC236}">
                <a16:creationId xmlns:a16="http://schemas.microsoft.com/office/drawing/2014/main" id="{E62B835C-3004-3917-A37A-5732F6D7A57D}"/>
              </a:ext>
            </a:extLst>
          </p:cNvPr>
          <p:cNvSpPr txBox="1"/>
          <p:nvPr/>
        </p:nvSpPr>
        <p:spPr>
          <a:xfrm flipH="1">
            <a:off x="105678" y="3945880"/>
            <a:ext cx="4222538" cy="97992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TEACHING</a:t>
            </a:r>
            <a:r>
              <a:rPr lang="en-US" sz="2000" dirty="0">
                <a:solidFill>
                  <a:srgbClr val="FECE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ENTREPRENEURSHIP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.ORG</a:t>
            </a:r>
            <a:endParaRPr lang="en-US" sz="20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2902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2"/>
          <p:cNvSpPr/>
          <p:nvPr/>
        </p:nvSpPr>
        <p:spPr>
          <a:xfrm rot="5400000" flipH="1">
            <a:off x="-191682" y="191680"/>
            <a:ext cx="5143499" cy="47601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Google Shape;58;p13">
            <a:extLst>
              <a:ext uri="{FF2B5EF4-FFF2-40B4-BE49-F238E27FC236}">
                <a16:creationId xmlns:a16="http://schemas.microsoft.com/office/drawing/2014/main" id="{D5428EA7-C633-4858-8D7C-7763B97A5260}"/>
              </a:ext>
            </a:extLst>
          </p:cNvPr>
          <p:cNvSpPr txBox="1"/>
          <p:nvPr/>
        </p:nvSpPr>
        <p:spPr>
          <a:xfrm flipH="1">
            <a:off x="202435" y="84987"/>
            <a:ext cx="4363117" cy="12818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2000503000000000000" pitchFamily="2" charset="0"/>
                <a:ea typeface="Oswald Regular"/>
                <a:cs typeface="Oswald Regular"/>
                <a:sym typeface="Oswald Regular"/>
              </a:rPr>
              <a:t>Doan Winkel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anose="02000503000000000000" pitchFamily="2" charset="0"/>
              <a:sym typeface="Oswald Regular"/>
            </a:endParaRP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B97128A2-3213-4CC9-94AC-4A9D3A1E379B}"/>
              </a:ext>
            </a:extLst>
          </p:cNvPr>
          <p:cNvSpPr txBox="1"/>
          <p:nvPr/>
        </p:nvSpPr>
        <p:spPr>
          <a:xfrm flipH="1">
            <a:off x="202433" y="1222550"/>
            <a:ext cx="4190457" cy="238798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bg1"/>
              </a:buClr>
            </a:pPr>
            <a:r>
              <a:rPr lang="en-US" sz="3600" dirty="0">
                <a:solidFill>
                  <a:srgbClr val="FFC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" panose="02000503000000000000" pitchFamily="2" charset="0"/>
                <a:sym typeface="Oswald Regular"/>
              </a:rPr>
              <a:t>Founder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C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swald" panose="02000503000000000000" pitchFamily="2" charset="0"/>
              <a:sym typeface="Oswald Regular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32A4B7-C473-4384-C820-C66F659660C8}"/>
              </a:ext>
            </a:extLst>
          </p:cNvPr>
          <p:cNvCxnSpPr>
            <a:cxnSpLocks/>
          </p:cNvCxnSpPr>
          <p:nvPr/>
        </p:nvCxnSpPr>
        <p:spPr>
          <a:xfrm flipH="1">
            <a:off x="202436" y="1099996"/>
            <a:ext cx="38664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12A014D-B9F6-BD58-BD47-1A547BC14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54" y="2667786"/>
            <a:ext cx="1640132" cy="161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Oswald"/>
        <a:ea typeface=""/>
        <a:cs typeface=""/>
      </a:majorFont>
      <a:minorFont>
        <a:latin typeface="Oswa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176061</TotalTime>
  <Words>691</Words>
  <Application>Microsoft Office PowerPoint</Application>
  <PresentationFormat>On-screen Show (16:9)</PresentationFormat>
  <Paragraphs>177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Wingdings</vt:lpstr>
      <vt:lpstr>Oswald Light</vt:lpstr>
      <vt:lpstr>Oswald</vt:lpstr>
      <vt:lpstr>Hand Of Sean (Demo)</vt:lpstr>
      <vt:lpstr>Simple Light</vt:lpstr>
      <vt:lpstr>1_Theme1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Basics Through Gamification</dc:title>
  <dc:creator>Justin</dc:creator>
  <cp:lastModifiedBy>Justin Wilcox</cp:lastModifiedBy>
  <cp:revision>775</cp:revision>
  <dcterms:modified xsi:type="dcterms:W3CDTF">2022-12-14T00:36:11Z</dcterms:modified>
</cp:coreProperties>
</file>